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00" r:id="rId3"/>
    <p:sldId id="260" r:id="rId4"/>
    <p:sldId id="258" r:id="rId5"/>
    <p:sldId id="292" r:id="rId6"/>
    <p:sldId id="270" r:id="rId7"/>
    <p:sldId id="271" r:id="rId8"/>
    <p:sldId id="285" r:id="rId9"/>
    <p:sldId id="273" r:id="rId10"/>
    <p:sldId id="274" r:id="rId11"/>
    <p:sldId id="296" r:id="rId12"/>
    <p:sldId id="276" r:id="rId13"/>
    <p:sldId id="294" r:id="rId14"/>
    <p:sldId id="295" r:id="rId15"/>
    <p:sldId id="286" r:id="rId16"/>
    <p:sldId id="275" r:id="rId17"/>
    <p:sldId id="297" r:id="rId18"/>
    <p:sldId id="280" r:id="rId19"/>
    <p:sldId id="288" r:id="rId20"/>
    <p:sldId id="289" r:id="rId21"/>
    <p:sldId id="298" r:id="rId22"/>
    <p:sldId id="290" r:id="rId23"/>
    <p:sldId id="287" r:id="rId24"/>
    <p:sldId id="299" r:id="rId25"/>
    <p:sldId id="277" r:id="rId26"/>
    <p:sldId id="281" r:id="rId27"/>
    <p:sldId id="283" r:id="rId28"/>
    <p:sldId id="301" r:id="rId29"/>
    <p:sldId id="302" r:id="rId30"/>
    <p:sldId id="303" r:id="rId31"/>
    <p:sldId id="304" r:id="rId32"/>
    <p:sldId id="305" r:id="rId33"/>
    <p:sldId id="279" r:id="rId34"/>
    <p:sldId id="282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4848"/>
    <a:srgbClr val="555555"/>
    <a:srgbClr val="CF3B4C"/>
    <a:srgbClr val="344F66"/>
    <a:srgbClr val="444444"/>
    <a:srgbClr val="5E5E5E"/>
    <a:srgbClr val="355067"/>
    <a:srgbClr val="D03C4D"/>
    <a:srgbClr val="375269"/>
    <a:srgbClr val="3853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82" autoAdjust="0"/>
    <p:restoredTop sz="96314" autoAdjust="0"/>
  </p:normalViewPr>
  <p:slideViewPr>
    <p:cSldViewPr snapToGrid="0">
      <p:cViewPr varScale="1">
        <p:scale>
          <a:sx n="82" d="100"/>
          <a:sy n="82" d="100"/>
        </p:scale>
        <p:origin x="84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28C92E-F6BC-41C6-ADE4-045FC7806329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EA62F-52E9-49A1-AF7F-BFF2F138A5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167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8335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3338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>
            <a:extLst>
              <a:ext uri="{FF2B5EF4-FFF2-40B4-BE49-F238E27FC236}">
                <a16:creationId xmlns:a16="http://schemas.microsoft.com/office/drawing/2014/main" id="{A3B4FAF4-0D8D-47C7-B20A-02B89BA96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grpSp>
        <p:nvGrpSpPr>
          <p:cNvPr id="51" name="组合 50">
            <a:extLst>
              <a:ext uri="{FF2B5EF4-FFF2-40B4-BE49-F238E27FC236}">
                <a16:creationId xmlns:a16="http://schemas.microsoft.com/office/drawing/2014/main" id="{6612AB9C-7CAC-448E-B17D-6C9AD7117109}"/>
              </a:ext>
            </a:extLst>
          </p:cNvPr>
          <p:cNvGrpSpPr/>
          <p:nvPr userDrawn="1"/>
        </p:nvGrpSpPr>
        <p:grpSpPr>
          <a:xfrm>
            <a:off x="-4151" y="6748272"/>
            <a:ext cx="3001030" cy="109728"/>
            <a:chOff x="0" y="0"/>
            <a:chExt cx="3001030" cy="109728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992BB410-5033-474F-B791-C20480EE8E6C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69413CE5-7A06-4066-BC60-D08FA70694B4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6AFCBEE-9FA5-41E1-B3D5-27E412C6C402}"/>
              </a:ext>
            </a:extLst>
          </p:cNvPr>
          <p:cNvGrpSpPr/>
          <p:nvPr userDrawn="1"/>
        </p:nvGrpSpPr>
        <p:grpSpPr>
          <a:xfrm>
            <a:off x="5993758" y="6748272"/>
            <a:ext cx="3001030" cy="109728"/>
            <a:chOff x="0" y="0"/>
            <a:chExt cx="3001030" cy="109728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556374CC-5710-4BA0-8B51-E3F3E8B116E2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BB2D42F-3299-42AD-887D-58F575FEEA83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E269AE75-14CB-4307-A417-AE6F887A183E}"/>
              </a:ext>
            </a:extLst>
          </p:cNvPr>
          <p:cNvGrpSpPr/>
          <p:nvPr userDrawn="1"/>
        </p:nvGrpSpPr>
        <p:grpSpPr>
          <a:xfrm>
            <a:off x="2992728" y="6748272"/>
            <a:ext cx="3001030" cy="109728"/>
            <a:chOff x="0" y="0"/>
            <a:chExt cx="3001030" cy="109728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5858F192-30D5-402D-9437-780F7E0851D0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673BC2F2-E419-4488-B9D3-C7814C7DC294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C89E93EA-8A1A-431A-A046-53A4AD3A0B57}"/>
              </a:ext>
            </a:extLst>
          </p:cNvPr>
          <p:cNvGrpSpPr/>
          <p:nvPr userDrawn="1"/>
        </p:nvGrpSpPr>
        <p:grpSpPr>
          <a:xfrm>
            <a:off x="8994788" y="6748272"/>
            <a:ext cx="3197212" cy="109728"/>
            <a:chOff x="0" y="0"/>
            <a:chExt cx="3001030" cy="109728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6537377D-08D0-4F62-8892-61934B111714}"/>
                </a:ext>
              </a:extLst>
            </p:cNvPr>
            <p:cNvSpPr/>
            <p:nvPr/>
          </p:nvSpPr>
          <p:spPr>
            <a:xfrm flipV="1">
              <a:off x="0" y="0"/>
              <a:ext cx="1367596" cy="109728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4FF8F0A7-4B30-457B-836E-BF27D90D0825}"/>
                </a:ext>
              </a:extLst>
            </p:cNvPr>
            <p:cNvSpPr/>
            <p:nvPr/>
          </p:nvSpPr>
          <p:spPr>
            <a:xfrm flipV="1">
              <a:off x="1367596" y="0"/>
              <a:ext cx="1633434" cy="109728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3" name="图片 62">
            <a:extLst>
              <a:ext uri="{FF2B5EF4-FFF2-40B4-BE49-F238E27FC236}">
                <a16:creationId xmlns:a16="http://schemas.microsoft.com/office/drawing/2014/main" id="{6BF270C6-BACE-48B2-8185-014E46D97E9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0284" y="-210898"/>
            <a:ext cx="2690446" cy="1513197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2A08996-C8C7-4D8E-B105-6056D189A400}"/>
              </a:ext>
            </a:extLst>
          </p:cNvPr>
          <p:cNvCxnSpPr/>
          <p:nvPr userDrawn="1"/>
        </p:nvCxnSpPr>
        <p:spPr bwMode="auto">
          <a:xfrm>
            <a:off x="1145215" y="883628"/>
            <a:ext cx="956906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444444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578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08CD59B-5FCF-4003-A91C-A10DC4E3F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2A1ED1-1F8F-4592-9D0E-0C126A655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62C71D-338C-45AB-A403-22EB9EC0A7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C00F5-FCF0-4349-83A1-01C5FA13001E}" type="datetimeFigureOut">
              <a:rPr lang="zh-CN" altLang="en-US" smtClean="0"/>
              <a:t>2022/1/11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87FB30-F7FA-41F9-BA62-DCABE1699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F7EF38-34FB-41CA-852B-F40CAEA4C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67CC6-4928-458E-94BA-DE18EA2C27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034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3B29DC-3C1E-4571-B68A-E25EFD3B0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774C83-6782-48C9-98AF-F1BC764DBC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7" t="24071" r="37290" b="24627"/>
          <a:stretch/>
        </p:blipFill>
        <p:spPr>
          <a:xfrm>
            <a:off x="5359400" y="536575"/>
            <a:ext cx="1473200" cy="167932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AE64323-C918-4DDA-8DE5-3A39BDC59763}"/>
              </a:ext>
            </a:extLst>
          </p:cNvPr>
          <p:cNvSpPr txBox="1"/>
          <p:nvPr/>
        </p:nvSpPr>
        <p:spPr>
          <a:xfrm>
            <a:off x="1656642" y="2569662"/>
            <a:ext cx="917565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484848"/>
                </a:solidFill>
                <a:cs typeface="+mn-ea"/>
                <a:sym typeface="+mn-lt"/>
              </a:rPr>
              <a:t>深度学习车牌识别系统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D91718-7C03-4496-9D75-5412335226DA}"/>
              </a:ext>
            </a:extLst>
          </p:cNvPr>
          <p:cNvSpPr txBox="1"/>
          <p:nvPr/>
        </p:nvSpPr>
        <p:spPr>
          <a:xfrm>
            <a:off x="4334042" y="5395920"/>
            <a:ext cx="17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484848"/>
                </a:solidFill>
                <a:cs typeface="+mn-ea"/>
                <a:sym typeface="+mn-lt"/>
              </a:rPr>
              <a:t>汇报人</a:t>
            </a:r>
            <a:r>
              <a:rPr lang="en-GB" altLang="zh-CN" dirty="0">
                <a:solidFill>
                  <a:srgbClr val="484848"/>
                </a:solidFill>
                <a:cs typeface="+mn-ea"/>
                <a:sym typeface="+mn-lt"/>
              </a:rPr>
              <a:t>:</a:t>
            </a:r>
            <a:r>
              <a:rPr lang="zh-CN" altLang="en-US" dirty="0">
                <a:solidFill>
                  <a:srgbClr val="484848"/>
                </a:solidFill>
                <a:cs typeface="+mn-ea"/>
                <a:sym typeface="+mn-lt"/>
              </a:rPr>
              <a:t>刘伟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715AEF4-89BE-48C4-B1B2-AE2EEA59D8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020" y="5378763"/>
            <a:ext cx="769257" cy="43265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E2DE64C-4B43-49F1-9FF0-6AF4CB3B4DDA}"/>
              </a:ext>
            </a:extLst>
          </p:cNvPr>
          <p:cNvGrpSpPr/>
          <p:nvPr/>
        </p:nvGrpSpPr>
        <p:grpSpPr>
          <a:xfrm>
            <a:off x="-1" y="3794229"/>
            <a:ext cx="12195977" cy="71730"/>
            <a:chOff x="-1" y="3794229"/>
            <a:chExt cx="12195977" cy="7173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14E2647-81FC-4C15-842A-CC557B11C546}"/>
                </a:ext>
              </a:extLst>
            </p:cNvPr>
            <p:cNvSpPr/>
            <p:nvPr/>
          </p:nvSpPr>
          <p:spPr>
            <a:xfrm>
              <a:off x="-1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9599FE8-5AB4-49CA-9CBF-A5A67E44283E}"/>
                </a:ext>
              </a:extLst>
            </p:cNvPr>
            <p:cNvSpPr/>
            <p:nvPr/>
          </p:nvSpPr>
          <p:spPr>
            <a:xfrm>
              <a:off x="1304630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5B519EC-9FFA-4465-8EE8-112CBECAB1C3}"/>
                </a:ext>
              </a:extLst>
            </p:cNvPr>
            <p:cNvSpPr/>
            <p:nvPr/>
          </p:nvSpPr>
          <p:spPr>
            <a:xfrm>
              <a:off x="2877018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E54C905-3CFC-44CF-97E6-F60D0ABF4F26}"/>
                </a:ext>
              </a:extLst>
            </p:cNvPr>
            <p:cNvSpPr/>
            <p:nvPr/>
          </p:nvSpPr>
          <p:spPr>
            <a:xfrm>
              <a:off x="4181649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894C46E-1190-4995-A2CD-090F3037BB82}"/>
                </a:ext>
              </a:extLst>
            </p:cNvPr>
            <p:cNvSpPr/>
            <p:nvPr/>
          </p:nvSpPr>
          <p:spPr>
            <a:xfrm>
              <a:off x="5754037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639BB04-0FC6-44FC-A9DD-10203C795D4E}"/>
                </a:ext>
              </a:extLst>
            </p:cNvPr>
            <p:cNvSpPr/>
            <p:nvPr/>
          </p:nvSpPr>
          <p:spPr>
            <a:xfrm>
              <a:off x="7058668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26294C3-4510-423F-91C9-CFB81F4C06DA}"/>
                </a:ext>
              </a:extLst>
            </p:cNvPr>
            <p:cNvSpPr/>
            <p:nvPr/>
          </p:nvSpPr>
          <p:spPr>
            <a:xfrm>
              <a:off x="8631056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AA23EDA-2145-4429-9291-BCEFE412F9F5}"/>
                </a:ext>
              </a:extLst>
            </p:cNvPr>
            <p:cNvSpPr/>
            <p:nvPr/>
          </p:nvSpPr>
          <p:spPr>
            <a:xfrm>
              <a:off x="9935687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124E841-AC0D-4F4A-BD21-A7ED49971213}"/>
                </a:ext>
              </a:extLst>
            </p:cNvPr>
            <p:cNvSpPr/>
            <p:nvPr/>
          </p:nvSpPr>
          <p:spPr>
            <a:xfrm>
              <a:off x="11508076" y="3794229"/>
              <a:ext cx="687900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375F9713-AC21-4076-91D9-74E477BDDE1B}"/>
              </a:ext>
            </a:extLst>
          </p:cNvPr>
          <p:cNvSpPr txBox="1"/>
          <p:nvPr/>
        </p:nvSpPr>
        <p:spPr>
          <a:xfrm>
            <a:off x="6710071" y="5395920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小组成员：石自强、张淼、王圣洁</a:t>
            </a:r>
          </a:p>
        </p:txBody>
      </p:sp>
    </p:spTree>
    <p:extLst>
      <p:ext uri="{BB962C8B-B14F-4D97-AF65-F5344CB8AC3E}">
        <p14:creationId xmlns:p14="http://schemas.microsoft.com/office/powerpoint/2010/main" val="69832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95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42">
            <a:extLst>
              <a:ext uri="{FF2B5EF4-FFF2-40B4-BE49-F238E27FC236}">
                <a16:creationId xmlns:a16="http://schemas.microsoft.com/office/drawing/2014/main" id="{AC828C3E-7FF7-4F68-A95F-801045203E87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2.1 U-net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模型概述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C5617015-31FE-4452-B5FC-795AD6D097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26745" y="1022985"/>
            <a:ext cx="7950835" cy="51765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F5F8DD07-4A12-45C3-8FA2-8403C8C485CD}"/>
              </a:ext>
            </a:extLst>
          </p:cNvPr>
          <p:cNvSpPr/>
          <p:nvPr/>
        </p:nvSpPr>
        <p:spPr>
          <a:xfrm>
            <a:off x="626745" y="1022985"/>
            <a:ext cx="3812540" cy="51771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57D9FBC-8706-459E-9625-F7480927F447}"/>
              </a:ext>
            </a:extLst>
          </p:cNvPr>
          <p:cNvSpPr txBox="1"/>
          <p:nvPr/>
        </p:nvSpPr>
        <p:spPr>
          <a:xfrm>
            <a:off x="626745" y="5416550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编码结构：</a:t>
            </a:r>
          </a:p>
          <a:p>
            <a:r>
              <a:rPr lang="zh-CN" altLang="en-US"/>
              <a:t>进行特征提取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F8570CA-AB8C-4216-B8F2-C2B760D3DEF7}"/>
              </a:ext>
            </a:extLst>
          </p:cNvPr>
          <p:cNvSpPr/>
          <p:nvPr/>
        </p:nvSpPr>
        <p:spPr>
          <a:xfrm>
            <a:off x="4439285" y="1022985"/>
            <a:ext cx="4137660" cy="517715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C72E0AF-6C3E-4CFF-A760-2D87BE8D385B}"/>
              </a:ext>
            </a:extLst>
          </p:cNvPr>
          <p:cNvSpPr txBox="1"/>
          <p:nvPr/>
        </p:nvSpPr>
        <p:spPr>
          <a:xfrm>
            <a:off x="5568315" y="5278120"/>
            <a:ext cx="1554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解码结构：</a:t>
            </a:r>
          </a:p>
          <a:p>
            <a:r>
              <a:rPr lang="zh-CN" altLang="en-US"/>
              <a:t>上采样，</a:t>
            </a:r>
          </a:p>
          <a:p>
            <a:r>
              <a:rPr lang="zh-CN" altLang="en-US"/>
              <a:t>进行特征还原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601A348-C483-4C0A-8E52-8DA38F338729}"/>
              </a:ext>
            </a:extLst>
          </p:cNvPr>
          <p:cNvSpPr txBox="1"/>
          <p:nvPr/>
        </p:nvSpPr>
        <p:spPr>
          <a:xfrm>
            <a:off x="9030335" y="1349087"/>
            <a:ext cx="18186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U-net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模型最初提出是为了解决医学领域的分割问题，后来在语义分割目前在自动驾驶、自动抠图、医疗影像等领域有着比较广泛的应用。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/>
            <a:r>
              <a:rPr lang="en-US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U-net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可以说是最常用、最简单的一种分割模型了，它简单、高效、易懂、容易构建、可以从小数据集中训练。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6092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42">
            <a:extLst>
              <a:ext uri="{FF2B5EF4-FFF2-40B4-BE49-F238E27FC236}">
                <a16:creationId xmlns:a16="http://schemas.microsoft.com/office/drawing/2014/main" id="{AC828C3E-7FF7-4F68-A95F-801045203E87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2.1 U-net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模型概述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E3D7199-B748-4FE2-838C-3CCFA97F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" y="1890153"/>
            <a:ext cx="10525760" cy="4731110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C5494D8-1D0E-465F-B452-8023D7AF6490}"/>
              </a:ext>
            </a:extLst>
          </p:cNvPr>
          <p:cNvSpPr/>
          <p:nvPr/>
        </p:nvSpPr>
        <p:spPr>
          <a:xfrm>
            <a:off x="865467" y="1067061"/>
            <a:ext cx="9926320" cy="7596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应用到车牌识别系统，模型的输入就是</a:t>
            </a:r>
            <a:r>
              <a:rPr lang="en-US" altLang="zh-CN" dirty="0"/>
              <a:t>512*512</a:t>
            </a:r>
            <a:r>
              <a:rPr lang="zh-CN" altLang="en-US" dirty="0"/>
              <a:t>的车牌图像，输出则是对应车牌区域为</a:t>
            </a:r>
            <a:r>
              <a:rPr lang="en-US" altLang="zh-CN" dirty="0"/>
              <a:t>255</a:t>
            </a:r>
            <a:r>
              <a:rPr lang="zh-CN" altLang="en-US" dirty="0"/>
              <a:t>，背景为</a:t>
            </a:r>
            <a:r>
              <a:rPr lang="en-US" altLang="zh-CN" dirty="0"/>
              <a:t>0</a:t>
            </a:r>
            <a:r>
              <a:rPr lang="zh-CN" altLang="en-US" dirty="0"/>
              <a:t>的二值图像</a:t>
            </a:r>
          </a:p>
        </p:txBody>
      </p:sp>
    </p:spTree>
    <p:extLst>
      <p:ext uri="{BB962C8B-B14F-4D97-AF65-F5344CB8AC3E}">
        <p14:creationId xmlns:p14="http://schemas.microsoft.com/office/powerpoint/2010/main" val="168820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2">
            <a:extLst>
              <a:ext uri="{FF2B5EF4-FFF2-40B4-BE49-F238E27FC236}">
                <a16:creationId xmlns:a16="http://schemas.microsoft.com/office/drawing/2014/main" id="{CD75C8D8-9C86-4E19-9AA9-C52C7813813C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2.2 U-net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模型搭建</a:t>
            </a: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56B6BF28-CEC9-4ECE-801B-415B6666F3E2}"/>
              </a:ext>
            </a:extLst>
          </p:cNvPr>
          <p:cNvPicPr/>
          <p:nvPr/>
        </p:nvPicPr>
        <p:blipFill>
          <a:blip r:embed="rId2"/>
          <a:srcRect r="49049" b="-1356"/>
          <a:stretch>
            <a:fillRect/>
          </a:stretch>
        </p:blipFill>
        <p:spPr>
          <a:xfrm>
            <a:off x="642620" y="1585332"/>
            <a:ext cx="3625850" cy="4921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F80B6D95-AC95-46A1-AA69-F4DD2072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470" y="1692329"/>
            <a:ext cx="7351395" cy="4707255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9AE7E57D-8AA0-4BE4-B8C6-392B936C7207}"/>
              </a:ext>
            </a:extLst>
          </p:cNvPr>
          <p:cNvSpPr txBox="1"/>
          <p:nvPr/>
        </p:nvSpPr>
        <p:spPr>
          <a:xfrm>
            <a:off x="746760" y="1084833"/>
            <a:ext cx="635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/>
              <a:t>u-net模型搭建和训练，使用tensorflow的keras实现</a:t>
            </a:r>
          </a:p>
        </p:txBody>
      </p:sp>
    </p:spTree>
    <p:extLst>
      <p:ext uri="{BB962C8B-B14F-4D97-AF65-F5344CB8AC3E}">
        <p14:creationId xmlns:p14="http://schemas.microsoft.com/office/powerpoint/2010/main" val="385818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2">
            <a:extLst>
              <a:ext uri="{FF2B5EF4-FFF2-40B4-BE49-F238E27FC236}">
                <a16:creationId xmlns:a16="http://schemas.microsoft.com/office/drawing/2014/main" id="{CD75C8D8-9C86-4E19-9AA9-C52C7813813C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2.2 U-net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模型搭建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4DE712-4B99-4D50-9CAD-96652651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695" y="1183640"/>
            <a:ext cx="8525510" cy="505015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D8EDC5-2ED8-48CD-9EFE-8326ACC05DCB}"/>
              </a:ext>
            </a:extLst>
          </p:cNvPr>
          <p:cNvPicPr/>
          <p:nvPr/>
        </p:nvPicPr>
        <p:blipFill>
          <a:blip r:embed="rId3"/>
          <a:srcRect l="47105" t="-5009" r="-412" b="4542"/>
          <a:stretch>
            <a:fillRect/>
          </a:stretch>
        </p:blipFill>
        <p:spPr>
          <a:xfrm>
            <a:off x="363855" y="979805"/>
            <a:ext cx="2910840" cy="419925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51735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2">
            <a:extLst>
              <a:ext uri="{FF2B5EF4-FFF2-40B4-BE49-F238E27FC236}">
                <a16:creationId xmlns:a16="http://schemas.microsoft.com/office/drawing/2014/main" id="{CD75C8D8-9C86-4E19-9AA9-C52C7813813C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2.2 U-net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模型搭建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175EBA-772E-4BEF-AC9F-682AC6D5C71B}"/>
              </a:ext>
            </a:extLst>
          </p:cNvPr>
          <p:cNvSpPr txBox="1"/>
          <p:nvPr/>
        </p:nvSpPr>
        <p:spPr>
          <a:xfrm>
            <a:off x="934720" y="1076960"/>
            <a:ext cx="910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将训练集输入和标签喂入模型进行训练，经过</a:t>
            </a:r>
            <a:r>
              <a:rPr lang="en-US" altLang="zh-CN" dirty="0"/>
              <a:t>30</a:t>
            </a:r>
            <a:r>
              <a:rPr lang="zh-CN" altLang="en-US" dirty="0"/>
              <a:t>个</a:t>
            </a:r>
            <a:r>
              <a:rPr lang="en-US" altLang="zh-CN" dirty="0"/>
              <a:t>epochs</a:t>
            </a:r>
            <a:r>
              <a:rPr lang="zh-CN" altLang="en-US" dirty="0"/>
              <a:t>，训练集上的准确率达到</a:t>
            </a:r>
            <a:r>
              <a:rPr lang="en-US" altLang="zh-CN" dirty="0"/>
              <a:t>95%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776DE9-CDF4-40AC-90D4-68063D901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43" y="1869765"/>
            <a:ext cx="10164594" cy="44392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3C9B8C0-7903-4A1D-B996-BE6FA4C92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40" y="1646433"/>
            <a:ext cx="9215120" cy="4885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0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第三部分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64138" y="3254062"/>
            <a:ext cx="80676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800" dirty="0">
                <a:solidFill>
                  <a:srgbClr val="484848"/>
                </a:solidFill>
                <a:cs typeface="+mn-ea"/>
                <a:sym typeface="+mn-lt"/>
              </a:rPr>
              <a:t>车牌区域矫正</a:t>
            </a:r>
          </a:p>
          <a:p>
            <a:endParaRPr lang="zh-CN" altLang="en-US" sz="4800" dirty="0">
              <a:solidFill>
                <a:srgbClr val="484848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0867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42">
            <a:extLst>
              <a:ext uri="{FF2B5EF4-FFF2-40B4-BE49-F238E27FC236}">
                <a16:creationId xmlns:a16="http://schemas.microsoft.com/office/drawing/2014/main" id="{76445E83-B900-46AC-9F0B-AB76BA3A4ADE}"/>
              </a:ext>
            </a:extLst>
          </p:cNvPr>
          <p:cNvSpPr txBox="1"/>
          <p:nvPr/>
        </p:nvSpPr>
        <p:spPr>
          <a:xfrm>
            <a:off x="1311470" y="315858"/>
            <a:ext cx="4347650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3.1 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矫正原理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7F07D0A7-6368-48E6-BA95-E6609BCC2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539" y="2330164"/>
            <a:ext cx="3361236" cy="3508927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4185144C-76CD-423E-81B1-B9AFC4627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490" y="3105101"/>
            <a:ext cx="2438611" cy="1135478"/>
          </a:xfrm>
          <a:prstGeom prst="rect">
            <a:avLst/>
          </a:prstGeom>
        </p:spPr>
      </p:pic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AEF73332-CEFD-497F-A0AB-11C42669184A}"/>
              </a:ext>
            </a:extLst>
          </p:cNvPr>
          <p:cNvSpPr/>
          <p:nvPr/>
        </p:nvSpPr>
        <p:spPr>
          <a:xfrm>
            <a:off x="455459" y="1056640"/>
            <a:ext cx="3574924" cy="1198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由于角度问题，分割出的车牌区域不可能全是水平的，往往存在一定倾斜和畸变，通过透视变换进行矫正。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5FB3449C-83A7-447C-81F1-52B49ADDD0A3}"/>
              </a:ext>
            </a:extLst>
          </p:cNvPr>
          <p:cNvSpPr/>
          <p:nvPr/>
        </p:nvSpPr>
        <p:spPr>
          <a:xfrm>
            <a:off x="4876695" y="1056640"/>
            <a:ext cx="3574924" cy="1198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关键就在于找到车牌的四个顶点坐标，对应到长方形的四个顶点，进行透视变换，得到大致水平的车牌，方便后续识别。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C8A2467-B64E-433D-A2E3-AF3602220195}"/>
              </a:ext>
            </a:extLst>
          </p:cNvPr>
          <p:cNvSpPr txBox="1"/>
          <p:nvPr/>
        </p:nvSpPr>
        <p:spPr>
          <a:xfrm>
            <a:off x="9763760" y="464312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矫正结果</a:t>
            </a: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43FFC350-D15F-43CC-9172-B173F01F81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99" y="2330164"/>
            <a:ext cx="3361236" cy="350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1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4" grpId="0" animBg="1"/>
      <p:bldP spid="45" grpId="0" animBg="1"/>
      <p:bldP spid="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42">
            <a:extLst>
              <a:ext uri="{FF2B5EF4-FFF2-40B4-BE49-F238E27FC236}">
                <a16:creationId xmlns:a16="http://schemas.microsoft.com/office/drawing/2014/main" id="{76445E83-B900-46AC-9F0B-AB76BA3A4ADE}"/>
              </a:ext>
            </a:extLst>
          </p:cNvPr>
          <p:cNvSpPr txBox="1"/>
          <p:nvPr/>
        </p:nvSpPr>
        <p:spPr>
          <a:xfrm>
            <a:off x="1311470" y="315858"/>
            <a:ext cx="4347650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3.1 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矫正原理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3B2EDA36-0880-4FA3-8C87-0343DEF69A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44" y="2603044"/>
            <a:ext cx="3729156" cy="3893013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D630F68A-2C81-4D7E-AB08-8C91FB354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830" y="3053037"/>
            <a:ext cx="1295512" cy="975445"/>
          </a:xfrm>
          <a:prstGeom prst="rect">
            <a:avLst/>
          </a:prstGeom>
        </p:spPr>
      </p:pic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356FE60C-6F08-4398-A8AD-348C64AB33FC}"/>
              </a:ext>
            </a:extLst>
          </p:cNvPr>
          <p:cNvSpPr/>
          <p:nvPr/>
        </p:nvSpPr>
        <p:spPr>
          <a:xfrm>
            <a:off x="451902" y="997764"/>
            <a:ext cx="3393440" cy="1503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对</a:t>
            </a:r>
            <a:r>
              <a:rPr lang="en-US" altLang="zh-CN" dirty="0"/>
              <a:t>U-net</a:t>
            </a:r>
            <a:r>
              <a:rPr lang="zh-CN" altLang="en-US" dirty="0"/>
              <a:t>网络得到的图像进行处理，先找出轮廓，根据轮廓的外接矩形的宽、高和均值去除噪音，找到车牌区域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F35489-E54E-48C0-B629-BD7C75FD2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457" y="2603044"/>
            <a:ext cx="3729156" cy="38930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1B0A0C7-5950-4DAC-80BD-F4B9226C0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869" y="2603044"/>
            <a:ext cx="3701955" cy="3864617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E866EC5F-579C-4BC5-BAB7-D6DC695BCC39}"/>
              </a:ext>
            </a:extLst>
          </p:cNvPr>
          <p:cNvSpPr/>
          <p:nvPr/>
        </p:nvSpPr>
        <p:spPr>
          <a:xfrm>
            <a:off x="4261902" y="923054"/>
            <a:ext cx="3393440" cy="1503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找车牌的四个顶点</a:t>
            </a:r>
            <a:endParaRPr lang="en-US" altLang="zh-CN" dirty="0"/>
          </a:p>
          <a:p>
            <a:pPr algn="ctr"/>
            <a:r>
              <a:rPr lang="zh-CN" altLang="en-US" dirty="0"/>
              <a:t>车牌轮廓（红色）</a:t>
            </a:r>
            <a:endParaRPr lang="en-US" altLang="zh-CN" dirty="0"/>
          </a:p>
          <a:p>
            <a:pPr algn="ctr"/>
            <a:r>
              <a:rPr lang="zh-CN" altLang="en-US" dirty="0"/>
              <a:t>最小外接矩形（绿色）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98490AF-06FB-4311-8314-D287F6A0AB9B}"/>
              </a:ext>
            </a:extLst>
          </p:cNvPr>
          <p:cNvSpPr/>
          <p:nvPr/>
        </p:nvSpPr>
        <p:spPr>
          <a:xfrm>
            <a:off x="8247126" y="923054"/>
            <a:ext cx="3393440" cy="15036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根据轮廓上的点到最小外接矩形</a:t>
            </a:r>
            <a:r>
              <a:rPr lang="en-US" altLang="zh-CN" dirty="0"/>
              <a:t>4</a:t>
            </a:r>
            <a:r>
              <a:rPr lang="zh-CN" altLang="en-US" dirty="0"/>
              <a:t>个顶点的距离，和到最小外接矩形上下两条直线的距离的加权之和进行判断，找到距离最小的点即车牌的四个顶点。</a:t>
            </a:r>
          </a:p>
        </p:txBody>
      </p:sp>
    </p:spTree>
    <p:extLst>
      <p:ext uri="{BB962C8B-B14F-4D97-AF65-F5344CB8AC3E}">
        <p14:creationId xmlns:p14="http://schemas.microsoft.com/office/powerpoint/2010/main" val="2103798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42">
            <a:extLst>
              <a:ext uri="{FF2B5EF4-FFF2-40B4-BE49-F238E27FC236}">
                <a16:creationId xmlns:a16="http://schemas.microsoft.com/office/drawing/2014/main" id="{0768FBC7-4AF0-4822-847F-9B6FBCF3BB15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3.2 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具体实现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F6BF2E-455D-4F02-95D6-E738E80B8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75" y="1161601"/>
            <a:ext cx="8707065" cy="36390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B8CFFD-9132-4EF9-A9C1-8107C3D54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264" y="2357544"/>
            <a:ext cx="7249537" cy="3486637"/>
          </a:xfrm>
          <a:prstGeom prst="rect">
            <a:avLst/>
          </a:prstGeom>
        </p:spPr>
      </p:pic>
      <p:sp>
        <p:nvSpPr>
          <p:cNvPr id="6" name="对话气泡: 圆角矩形 5">
            <a:extLst>
              <a:ext uri="{FF2B5EF4-FFF2-40B4-BE49-F238E27FC236}">
                <a16:creationId xmlns:a16="http://schemas.microsoft.com/office/drawing/2014/main" id="{2469F5CD-3FD1-48BB-8FFF-6416FF56902B}"/>
              </a:ext>
            </a:extLst>
          </p:cNvPr>
          <p:cNvSpPr/>
          <p:nvPr/>
        </p:nvSpPr>
        <p:spPr>
          <a:xfrm>
            <a:off x="9404015" y="1496822"/>
            <a:ext cx="1671422" cy="966459"/>
          </a:xfrm>
          <a:prstGeom prst="wedgeRoundRectCallout">
            <a:avLst>
              <a:gd name="adj1" fmla="val -75935"/>
              <a:gd name="adj2" fmla="val 183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筛选噪音，确定车牌轮廓。</a:t>
            </a: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B67B29D3-F11D-4C3B-9900-05198B1AB853}"/>
              </a:ext>
            </a:extLst>
          </p:cNvPr>
          <p:cNvSpPr/>
          <p:nvPr/>
        </p:nvSpPr>
        <p:spPr>
          <a:xfrm>
            <a:off x="185370" y="4800659"/>
            <a:ext cx="1671422" cy="966459"/>
          </a:xfrm>
          <a:prstGeom prst="wedgeRoundRectCallout">
            <a:avLst>
              <a:gd name="adj1" fmla="val 79815"/>
              <a:gd name="adj2" fmla="val 86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根据最小加权距离之和确定车牌顶点。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6D8391-D50D-4528-B1F0-02E76BFD30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0236" y="5593363"/>
            <a:ext cx="8707066" cy="1111540"/>
          </a:xfrm>
          <a:prstGeom prst="rect">
            <a:avLst/>
          </a:prstGeom>
        </p:spPr>
      </p:pic>
      <p:sp>
        <p:nvSpPr>
          <p:cNvPr id="11" name="对话气泡: 圆角矩形 10">
            <a:extLst>
              <a:ext uri="{FF2B5EF4-FFF2-40B4-BE49-F238E27FC236}">
                <a16:creationId xmlns:a16="http://schemas.microsoft.com/office/drawing/2014/main" id="{727DA546-40AE-4973-9ED6-94444D94C2D9}"/>
              </a:ext>
            </a:extLst>
          </p:cNvPr>
          <p:cNvSpPr/>
          <p:nvPr/>
        </p:nvSpPr>
        <p:spPr>
          <a:xfrm>
            <a:off x="10111273" y="4394719"/>
            <a:ext cx="1671422" cy="966459"/>
          </a:xfrm>
          <a:prstGeom prst="wedgeRoundRectCallout">
            <a:avLst>
              <a:gd name="adj1" fmla="val -25135"/>
              <a:gd name="adj2" fmla="val 762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进行透视变换，矫正车牌。</a:t>
            </a:r>
          </a:p>
        </p:txBody>
      </p:sp>
    </p:spTree>
    <p:extLst>
      <p:ext uri="{BB962C8B-B14F-4D97-AF65-F5344CB8AC3E}">
        <p14:creationId xmlns:p14="http://schemas.microsoft.com/office/powerpoint/2010/main" val="158032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" grpId="0" animBg="1"/>
      <p:bldP spid="8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第四部分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800" dirty="0">
                <a:solidFill>
                  <a:srgbClr val="484848"/>
                </a:solidFill>
                <a:cs typeface="+mn-ea"/>
                <a:sym typeface="+mn-lt"/>
              </a:rPr>
              <a:t>车牌字符识别数据集制作</a:t>
            </a:r>
          </a:p>
          <a:p>
            <a:endParaRPr lang="zh-CN" altLang="en-US" sz="4800" dirty="0">
              <a:solidFill>
                <a:srgbClr val="484848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9847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9CAF6D-E4EA-4ED0-8FA7-B86174E38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6FCCF6EF-DE4E-4D62-B5D8-A004148E33E1}"/>
              </a:ext>
            </a:extLst>
          </p:cNvPr>
          <p:cNvSpPr/>
          <p:nvPr/>
        </p:nvSpPr>
        <p:spPr>
          <a:xfrm>
            <a:off x="5074296" y="528019"/>
            <a:ext cx="2043405" cy="541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总体流程</a:t>
            </a:r>
          </a:p>
        </p:txBody>
      </p:sp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3054B2ED-1D9C-455E-9515-AC199A64BE39}"/>
              </a:ext>
            </a:extLst>
          </p:cNvPr>
          <p:cNvSpPr/>
          <p:nvPr/>
        </p:nvSpPr>
        <p:spPr>
          <a:xfrm>
            <a:off x="197250" y="1914473"/>
            <a:ext cx="1752848" cy="101237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收集车牌数据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7BA5B234-FC73-4C4D-B8AF-A3DD414829AB}"/>
              </a:ext>
            </a:extLst>
          </p:cNvPr>
          <p:cNvSpPr/>
          <p:nvPr/>
        </p:nvSpPr>
        <p:spPr>
          <a:xfrm>
            <a:off x="1969342" y="2178343"/>
            <a:ext cx="68988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E47DAF41-02D3-4C31-BB44-8D01DB48EFB4}"/>
              </a:ext>
            </a:extLst>
          </p:cNvPr>
          <p:cNvSpPr/>
          <p:nvPr/>
        </p:nvSpPr>
        <p:spPr>
          <a:xfrm>
            <a:off x="2678469" y="1914472"/>
            <a:ext cx="1752848" cy="101237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车牌位置定位与分割</a:t>
            </a:r>
            <a:endParaRPr lang="en-US" altLang="zh-CN" dirty="0"/>
          </a:p>
          <a:p>
            <a:pPr algn="ctr"/>
            <a:r>
              <a:rPr lang="zh-CN" altLang="en-US" dirty="0"/>
              <a:t>（模型一）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0E7F33A8-983A-4F22-972B-86F2E7DA6436}"/>
              </a:ext>
            </a:extLst>
          </p:cNvPr>
          <p:cNvSpPr/>
          <p:nvPr/>
        </p:nvSpPr>
        <p:spPr>
          <a:xfrm>
            <a:off x="4440398" y="2178341"/>
            <a:ext cx="71068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C725FBE4-CC89-4F00-8510-8C10FF3C552C}"/>
              </a:ext>
            </a:extLst>
          </p:cNvPr>
          <p:cNvSpPr/>
          <p:nvPr/>
        </p:nvSpPr>
        <p:spPr>
          <a:xfrm>
            <a:off x="5151082" y="1931919"/>
            <a:ext cx="1752848" cy="101237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车牌矫正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6D4D9036-1FD2-4679-A094-DCDBE88F379A}"/>
              </a:ext>
            </a:extLst>
          </p:cNvPr>
          <p:cNvSpPr/>
          <p:nvPr/>
        </p:nvSpPr>
        <p:spPr>
          <a:xfrm>
            <a:off x="6903930" y="2195788"/>
            <a:ext cx="72837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过程 9">
            <a:extLst>
              <a:ext uri="{FF2B5EF4-FFF2-40B4-BE49-F238E27FC236}">
                <a16:creationId xmlns:a16="http://schemas.microsoft.com/office/drawing/2014/main" id="{CA4C9AC0-465A-4F62-B8A0-A31E7E1637AB}"/>
              </a:ext>
            </a:extLst>
          </p:cNvPr>
          <p:cNvSpPr/>
          <p:nvPr/>
        </p:nvSpPr>
        <p:spPr>
          <a:xfrm>
            <a:off x="7614614" y="1931919"/>
            <a:ext cx="1752848" cy="101237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收集制作车牌字符识别数据集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8E8D4A38-09E5-4F47-933D-A5FBD3DE2AEE}"/>
              </a:ext>
            </a:extLst>
          </p:cNvPr>
          <p:cNvSpPr/>
          <p:nvPr/>
        </p:nvSpPr>
        <p:spPr>
          <a:xfrm>
            <a:off x="9385149" y="2195788"/>
            <a:ext cx="728371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过程 11">
            <a:extLst>
              <a:ext uri="{FF2B5EF4-FFF2-40B4-BE49-F238E27FC236}">
                <a16:creationId xmlns:a16="http://schemas.microsoft.com/office/drawing/2014/main" id="{EB34F6E8-AFCE-4A36-98CD-34DD05A4541A}"/>
              </a:ext>
            </a:extLst>
          </p:cNvPr>
          <p:cNvSpPr/>
          <p:nvPr/>
        </p:nvSpPr>
        <p:spPr>
          <a:xfrm>
            <a:off x="10104914" y="1914471"/>
            <a:ext cx="1752848" cy="101237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车牌字符识别</a:t>
            </a:r>
            <a:endParaRPr lang="en-US" altLang="zh-CN" dirty="0"/>
          </a:p>
          <a:p>
            <a:pPr algn="ctr"/>
            <a:r>
              <a:rPr lang="zh-CN" altLang="en-US" dirty="0"/>
              <a:t>（模型二）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EFF7579-EC04-4B11-BAB2-C5A811C04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81" y="3081958"/>
            <a:ext cx="3540948" cy="35187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83E0389-566F-417F-A929-EFD7660070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692" y="4004600"/>
            <a:ext cx="2438611" cy="113547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C045556-4E43-4B18-8266-6441C5514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0123" y="4222102"/>
            <a:ext cx="2791215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27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42">
            <a:extLst>
              <a:ext uri="{FF2B5EF4-FFF2-40B4-BE49-F238E27FC236}">
                <a16:creationId xmlns:a16="http://schemas.microsoft.com/office/drawing/2014/main" id="{06A60BE1-AB57-4AFD-89EF-636182C81A51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4.1 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车牌数据集的制作</a:t>
            </a:r>
          </a:p>
        </p:txBody>
      </p:sp>
      <p:sp>
        <p:nvSpPr>
          <p:cNvPr id="29" name="流程图: 可选过程 28">
            <a:extLst>
              <a:ext uri="{FF2B5EF4-FFF2-40B4-BE49-F238E27FC236}">
                <a16:creationId xmlns:a16="http://schemas.microsoft.com/office/drawing/2014/main" id="{F874CAFA-7937-4B18-B46B-5B4C8A4C4AB2}"/>
              </a:ext>
            </a:extLst>
          </p:cNvPr>
          <p:cNvSpPr/>
          <p:nvPr/>
        </p:nvSpPr>
        <p:spPr>
          <a:xfrm>
            <a:off x="1688840" y="989044"/>
            <a:ext cx="7837715" cy="6126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要实现端到端的车牌字符识别，省去分割字符，需要完整的车牌图像。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F7BA1A1E-190A-402B-8243-C3613978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32" y="1843991"/>
            <a:ext cx="6963684" cy="4446044"/>
          </a:xfrm>
          <a:prstGeom prst="rect">
            <a:avLst/>
          </a:prstGeom>
        </p:spPr>
      </p:pic>
      <p:sp>
        <p:nvSpPr>
          <p:cNvPr id="33" name="流程图: 可选过程 32">
            <a:extLst>
              <a:ext uri="{FF2B5EF4-FFF2-40B4-BE49-F238E27FC236}">
                <a16:creationId xmlns:a16="http://schemas.microsoft.com/office/drawing/2014/main" id="{3943E6DC-8667-417B-8238-77340BA1FD84}"/>
              </a:ext>
            </a:extLst>
          </p:cNvPr>
          <p:cNvSpPr/>
          <p:nvPr/>
        </p:nvSpPr>
        <p:spPr>
          <a:xfrm>
            <a:off x="8243595" y="2705876"/>
            <a:ext cx="2565919" cy="240729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数据集的一部分来自我们小组成员收集的车牌图片，经过前两步的分割和矫正得到。</a:t>
            </a:r>
          </a:p>
        </p:txBody>
      </p:sp>
    </p:spTree>
    <p:extLst>
      <p:ext uri="{BB962C8B-B14F-4D97-AF65-F5344CB8AC3E}">
        <p14:creationId xmlns:p14="http://schemas.microsoft.com/office/powerpoint/2010/main" val="286483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42">
            <a:extLst>
              <a:ext uri="{FF2B5EF4-FFF2-40B4-BE49-F238E27FC236}">
                <a16:creationId xmlns:a16="http://schemas.microsoft.com/office/drawing/2014/main" id="{06A60BE1-AB57-4AFD-89EF-636182C81A51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4.1 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车牌数据集的制作</a:t>
            </a:r>
          </a:p>
        </p:txBody>
      </p:sp>
      <p:sp>
        <p:nvSpPr>
          <p:cNvPr id="29" name="流程图: 可选过程 28">
            <a:extLst>
              <a:ext uri="{FF2B5EF4-FFF2-40B4-BE49-F238E27FC236}">
                <a16:creationId xmlns:a16="http://schemas.microsoft.com/office/drawing/2014/main" id="{F874CAFA-7937-4B18-B46B-5B4C8A4C4AB2}"/>
              </a:ext>
            </a:extLst>
          </p:cNvPr>
          <p:cNvSpPr/>
          <p:nvPr/>
        </p:nvSpPr>
        <p:spPr>
          <a:xfrm>
            <a:off x="1688840" y="989044"/>
            <a:ext cx="7837715" cy="6126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要实现端到端的车牌字符识别，省去分割字符，需要完整的车牌图像。</a:t>
            </a:r>
          </a:p>
        </p:txBody>
      </p:sp>
      <p:sp>
        <p:nvSpPr>
          <p:cNvPr id="33" name="流程图: 可选过程 32">
            <a:extLst>
              <a:ext uri="{FF2B5EF4-FFF2-40B4-BE49-F238E27FC236}">
                <a16:creationId xmlns:a16="http://schemas.microsoft.com/office/drawing/2014/main" id="{3943E6DC-8667-417B-8238-77340BA1FD84}"/>
              </a:ext>
            </a:extLst>
          </p:cNvPr>
          <p:cNvSpPr/>
          <p:nvPr/>
        </p:nvSpPr>
        <p:spPr>
          <a:xfrm>
            <a:off x="8243595" y="2705876"/>
            <a:ext cx="2565919" cy="276186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1. </a:t>
            </a:r>
            <a:r>
              <a:rPr lang="zh-CN" altLang="en-US" dirty="0"/>
              <a:t>另一部分来自中科大开源</a:t>
            </a:r>
            <a:r>
              <a:rPr lang="en-US" altLang="zh-CN" dirty="0"/>
              <a:t>CCPD</a:t>
            </a:r>
            <a:r>
              <a:rPr lang="zh-CN" altLang="en-US" dirty="0"/>
              <a:t>车牌数据集，从中选取一部分作为数据集；</a:t>
            </a:r>
            <a:endParaRPr lang="en-US" altLang="zh-CN" dirty="0"/>
          </a:p>
          <a:p>
            <a:pPr algn="ctr"/>
            <a:r>
              <a:rPr lang="en-US" altLang="zh-CN" dirty="0"/>
              <a:t>2. </a:t>
            </a:r>
            <a:r>
              <a:rPr lang="zh-CN" altLang="en-US" dirty="0"/>
              <a:t>但该数据集不均衡，‘皖’字车牌居多，因此对数据集进行了一定的增强（颜色、亮度、对比度、噪音）。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A07500-F30F-47A4-930E-CCBF80CD3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65" y="1698171"/>
            <a:ext cx="7513822" cy="438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4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42">
            <a:extLst>
              <a:ext uri="{FF2B5EF4-FFF2-40B4-BE49-F238E27FC236}">
                <a16:creationId xmlns:a16="http://schemas.microsoft.com/office/drawing/2014/main" id="{703A5F52-B844-41AD-A561-2DBAE2948888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4.2 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字符识别数据集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B067270-0603-4F28-9B5E-5AF9E66CF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08" y="1317243"/>
            <a:ext cx="6247128" cy="4794308"/>
          </a:xfrm>
          <a:prstGeom prst="rect">
            <a:avLst/>
          </a:prstGeom>
        </p:spPr>
      </p:pic>
      <p:sp>
        <p:nvSpPr>
          <p:cNvPr id="29" name="流程图: 可选过程 28">
            <a:extLst>
              <a:ext uri="{FF2B5EF4-FFF2-40B4-BE49-F238E27FC236}">
                <a16:creationId xmlns:a16="http://schemas.microsoft.com/office/drawing/2014/main" id="{92F91097-4362-47F9-A4EE-34563507AD3C}"/>
              </a:ext>
            </a:extLst>
          </p:cNvPr>
          <p:cNvSpPr/>
          <p:nvPr/>
        </p:nvSpPr>
        <p:spPr>
          <a:xfrm>
            <a:off x="7977672" y="2230015"/>
            <a:ext cx="2108719" cy="233265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zh-CN" altLang="en-US" dirty="0"/>
              <a:t>经过收集与增强将数据集扩充到将近</a:t>
            </a:r>
            <a:r>
              <a:rPr lang="en-US" altLang="zh-CN" dirty="0"/>
              <a:t>15000</a:t>
            </a:r>
            <a:r>
              <a:rPr lang="zh-CN" altLang="en-US" dirty="0"/>
              <a:t>张；</a:t>
            </a:r>
            <a:endParaRPr lang="en-US" altLang="zh-CN" dirty="0"/>
          </a:p>
          <a:p>
            <a:pPr marL="342900" indent="-342900" algn="ctr">
              <a:buAutoNum type="arabicPeriod"/>
            </a:pPr>
            <a:r>
              <a:rPr lang="zh-CN" altLang="en-US" dirty="0"/>
              <a:t>其中文件名的前</a:t>
            </a:r>
            <a:r>
              <a:rPr lang="en-US" altLang="zh-CN" dirty="0"/>
              <a:t>7</a:t>
            </a:r>
            <a:r>
              <a:rPr lang="zh-CN" altLang="en-US" dirty="0"/>
              <a:t>位即为车牌对应的字符。</a:t>
            </a:r>
          </a:p>
        </p:txBody>
      </p:sp>
    </p:spTree>
    <p:extLst>
      <p:ext uri="{BB962C8B-B14F-4D97-AF65-F5344CB8AC3E}">
        <p14:creationId xmlns:p14="http://schemas.microsoft.com/office/powerpoint/2010/main" val="16153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第五部分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FE28BF7-6B8C-4715-81B1-AEF95610755B}"/>
              </a:ext>
            </a:extLst>
          </p:cNvPr>
          <p:cNvSpPr txBox="1"/>
          <p:nvPr/>
        </p:nvSpPr>
        <p:spPr>
          <a:xfrm>
            <a:off x="2493558" y="3308034"/>
            <a:ext cx="836799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基于</a:t>
            </a:r>
            <a:r>
              <a:rPr lang="en-US" altLang="zh-CN" sz="48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CNN</a:t>
            </a:r>
            <a:r>
              <a:rPr lang="zh-CN" altLang="en-US" sz="48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的车牌字符识别网络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822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42">
            <a:extLst>
              <a:ext uri="{FF2B5EF4-FFF2-40B4-BE49-F238E27FC236}">
                <a16:creationId xmlns:a16="http://schemas.microsoft.com/office/drawing/2014/main" id="{E32E3099-06DA-4265-96B4-8ACE43C23F08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5.1 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问题分析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E083ED-49C3-48B3-88E7-370471E0A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132" y="937493"/>
            <a:ext cx="7257368" cy="57712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0A00272-63C7-448F-8D23-0D816D544DB0}"/>
              </a:ext>
            </a:extLst>
          </p:cNvPr>
          <p:cNvSpPr txBox="1"/>
          <p:nvPr/>
        </p:nvSpPr>
        <p:spPr>
          <a:xfrm>
            <a:off x="962271" y="2017959"/>
            <a:ext cx="319233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因为蓝色车牌固定长度为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7,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那就可以用七个模型按照顺序识别。但实际上根据卷积神经网络的原理，实际上卷积神经网络在扫描整张图片的过程中，已经对整个图像的内容以及相对位置关系有所了解，所以，七个模型的卷积层实际上是可以共享的。我们可以用一个 一组卷积层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+7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个全链接层 的架构，来对应输入的车牌图片。</a:t>
            </a:r>
          </a:p>
        </p:txBody>
      </p:sp>
    </p:spTree>
    <p:extLst>
      <p:ext uri="{BB962C8B-B14F-4D97-AF65-F5344CB8AC3E}">
        <p14:creationId xmlns:p14="http://schemas.microsoft.com/office/powerpoint/2010/main" val="5530578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42">
            <a:extLst>
              <a:ext uri="{FF2B5EF4-FFF2-40B4-BE49-F238E27FC236}">
                <a16:creationId xmlns:a16="http://schemas.microsoft.com/office/drawing/2014/main" id="{E32E3099-06DA-4265-96B4-8ACE43C23F08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5.1 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问题分析</a:t>
            </a:r>
          </a:p>
        </p:txBody>
      </p:sp>
      <p:sp>
        <p:nvSpPr>
          <p:cNvPr id="22" name="对话气泡: 圆角矩形 21">
            <a:extLst>
              <a:ext uri="{FF2B5EF4-FFF2-40B4-BE49-F238E27FC236}">
                <a16:creationId xmlns:a16="http://schemas.microsoft.com/office/drawing/2014/main" id="{A977AE85-1165-49C4-9F93-1F2F2146EE66}"/>
              </a:ext>
            </a:extLst>
          </p:cNvPr>
          <p:cNvSpPr/>
          <p:nvPr/>
        </p:nvSpPr>
        <p:spPr>
          <a:xfrm>
            <a:off x="2357537" y="3362120"/>
            <a:ext cx="2957804" cy="814342"/>
          </a:xfrm>
          <a:prstGeom prst="wedgeRoundRectCallout">
            <a:avLst>
              <a:gd name="adj1" fmla="val 65602"/>
              <a:gd name="adj2" fmla="val 97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基于端到端的车牌识别模型输入应该是整张车牌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3D45C8CE-8DEF-4D7C-9156-900C9E3BE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847" y="3362120"/>
            <a:ext cx="2876951" cy="990738"/>
          </a:xfrm>
          <a:prstGeom prst="rect">
            <a:avLst/>
          </a:prstGeom>
        </p:spPr>
      </p:pic>
      <p:sp>
        <p:nvSpPr>
          <p:cNvPr id="25" name="流程图: 过程 24">
            <a:extLst>
              <a:ext uri="{FF2B5EF4-FFF2-40B4-BE49-F238E27FC236}">
                <a16:creationId xmlns:a16="http://schemas.microsoft.com/office/drawing/2014/main" id="{A4BDBC28-F923-4357-84B0-A3C9F9F6E25C}"/>
              </a:ext>
            </a:extLst>
          </p:cNvPr>
          <p:cNvSpPr/>
          <p:nvPr/>
        </p:nvSpPr>
        <p:spPr>
          <a:xfrm>
            <a:off x="2807411" y="923292"/>
            <a:ext cx="6204859" cy="1011609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车牌上的字符共有</a:t>
            </a:r>
            <a:r>
              <a:rPr lang="en-US" altLang="zh-CN" dirty="0"/>
              <a:t>65</a:t>
            </a:r>
            <a:r>
              <a:rPr lang="zh-CN" altLang="en-US" dirty="0"/>
              <a:t>种：</a:t>
            </a:r>
            <a:r>
              <a:rPr lang="en-US" altLang="zh-CN" dirty="0"/>
              <a:t>31</a:t>
            </a:r>
            <a:r>
              <a:rPr lang="zh-CN" altLang="en-US" dirty="0"/>
              <a:t>个简称，</a:t>
            </a:r>
            <a:r>
              <a:rPr lang="en-US" altLang="zh-CN" dirty="0"/>
              <a:t>10</a:t>
            </a:r>
            <a:r>
              <a:rPr lang="zh-CN" altLang="en-US" dirty="0"/>
              <a:t>个数字，</a:t>
            </a:r>
            <a:r>
              <a:rPr lang="en-US" altLang="zh-CN" dirty="0"/>
              <a:t>24</a:t>
            </a:r>
            <a:r>
              <a:rPr lang="zh-CN" altLang="en-US" dirty="0"/>
              <a:t>个字母（没有</a:t>
            </a:r>
            <a:r>
              <a:rPr lang="en-US" altLang="zh-CN" dirty="0"/>
              <a:t>I</a:t>
            </a:r>
            <a:r>
              <a:rPr lang="zh-CN" altLang="en-US" dirty="0"/>
              <a:t>和</a:t>
            </a:r>
            <a:r>
              <a:rPr lang="en-US" altLang="zh-CN" dirty="0"/>
              <a:t>O</a:t>
            </a:r>
            <a:r>
              <a:rPr lang="zh-CN" altLang="en-US" dirty="0"/>
              <a:t>），可以对</a:t>
            </a:r>
            <a:r>
              <a:rPr lang="en-US" altLang="zh-CN" dirty="0"/>
              <a:t>65</a:t>
            </a:r>
            <a:r>
              <a:rPr lang="zh-CN" altLang="en-US" dirty="0"/>
              <a:t>种字符进行编码，本质是多分类。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F1AD47ED-46E0-4040-9390-B6EC6BDA2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363" y="1997368"/>
            <a:ext cx="7698999" cy="1302285"/>
          </a:xfrm>
          <a:prstGeom prst="rect">
            <a:avLst/>
          </a:prstGeom>
        </p:spPr>
      </p:pic>
      <p:sp>
        <p:nvSpPr>
          <p:cNvPr id="29" name="对话气泡: 圆角矩形 28">
            <a:extLst>
              <a:ext uri="{FF2B5EF4-FFF2-40B4-BE49-F238E27FC236}">
                <a16:creationId xmlns:a16="http://schemas.microsoft.com/office/drawing/2014/main" id="{B39231AB-A99A-432B-8D46-D260FF8D9BBD}"/>
              </a:ext>
            </a:extLst>
          </p:cNvPr>
          <p:cNvSpPr/>
          <p:nvPr/>
        </p:nvSpPr>
        <p:spPr>
          <a:xfrm>
            <a:off x="2357537" y="4352858"/>
            <a:ext cx="6713376" cy="814342"/>
          </a:xfrm>
          <a:prstGeom prst="wedgeRoundRectCallout">
            <a:avLst>
              <a:gd name="adj1" fmla="val -19721"/>
              <a:gd name="adj2" fmla="val 590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输出则对应</a:t>
            </a:r>
            <a:r>
              <a:rPr lang="en-US" altLang="zh-CN" dirty="0"/>
              <a:t>7*65</a:t>
            </a:r>
            <a:r>
              <a:rPr lang="zh-CN" altLang="en-US" dirty="0"/>
              <a:t>的矩阵，对应</a:t>
            </a:r>
            <a:r>
              <a:rPr lang="en-US" altLang="zh-CN" dirty="0"/>
              <a:t>7</a:t>
            </a:r>
            <a:r>
              <a:rPr lang="zh-CN" altLang="en-US" dirty="0"/>
              <a:t>个字符属于</a:t>
            </a:r>
            <a:r>
              <a:rPr lang="en-US" altLang="zh-CN" dirty="0"/>
              <a:t>65</a:t>
            </a:r>
            <a:r>
              <a:rPr lang="zh-CN" altLang="en-US" dirty="0"/>
              <a:t>类中的概率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1ADEACAF-3FBE-40EA-A372-EF984F13A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47" y="5251274"/>
            <a:ext cx="12055153" cy="149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602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animBg="1"/>
      <p:bldP spid="25" grpId="0" animBg="1"/>
      <p:bldP spid="2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TextBox 42">
            <a:extLst>
              <a:ext uri="{FF2B5EF4-FFF2-40B4-BE49-F238E27FC236}">
                <a16:creationId xmlns:a16="http://schemas.microsoft.com/office/drawing/2014/main" id="{3766720B-6B3E-4582-9848-E0AED0952045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5.2 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具体实现</a:t>
            </a:r>
          </a:p>
        </p:txBody>
      </p:sp>
      <p:pic>
        <p:nvPicPr>
          <p:cNvPr id="258" name="图片 257">
            <a:extLst>
              <a:ext uri="{FF2B5EF4-FFF2-40B4-BE49-F238E27FC236}">
                <a16:creationId xmlns:a16="http://schemas.microsoft.com/office/drawing/2014/main" id="{B9BF04D2-6D33-464A-BD9C-B6A510768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49" y="2321789"/>
            <a:ext cx="10077061" cy="3855078"/>
          </a:xfrm>
          <a:prstGeom prst="rect">
            <a:avLst/>
          </a:prstGeom>
        </p:spPr>
      </p:pic>
      <p:sp>
        <p:nvSpPr>
          <p:cNvPr id="259" name="流程图: 可选过程 258">
            <a:extLst>
              <a:ext uri="{FF2B5EF4-FFF2-40B4-BE49-F238E27FC236}">
                <a16:creationId xmlns:a16="http://schemas.microsoft.com/office/drawing/2014/main" id="{7A8843A7-036B-465D-B14E-1530B3CE7E9C}"/>
              </a:ext>
            </a:extLst>
          </p:cNvPr>
          <p:cNvSpPr/>
          <p:nvPr/>
        </p:nvSpPr>
        <p:spPr>
          <a:xfrm>
            <a:off x="724741" y="1384782"/>
            <a:ext cx="10077061" cy="6126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利用</a:t>
            </a:r>
            <a:r>
              <a:rPr lang="en-US" altLang="zh-CN" dirty="0" err="1"/>
              <a:t>tensorflow</a:t>
            </a:r>
            <a:r>
              <a:rPr lang="zh-CN" altLang="en-US" dirty="0"/>
              <a:t>的</a:t>
            </a:r>
            <a:r>
              <a:rPr lang="en-US" altLang="zh-CN" dirty="0" err="1"/>
              <a:t>keras</a:t>
            </a:r>
            <a:r>
              <a:rPr lang="zh-CN" altLang="en-US" dirty="0"/>
              <a:t>实现，隐层采用</a:t>
            </a:r>
            <a:r>
              <a:rPr lang="en-US" altLang="zh-CN" dirty="0"/>
              <a:t>4</a:t>
            </a:r>
            <a:r>
              <a:rPr lang="zh-CN" altLang="en-US" dirty="0"/>
              <a:t>次卷积</a:t>
            </a:r>
            <a:r>
              <a:rPr lang="en-US" altLang="zh-CN" dirty="0"/>
              <a:t>+pooling</a:t>
            </a:r>
            <a:r>
              <a:rPr lang="zh-CN" altLang="en-US" dirty="0"/>
              <a:t>，最后输出采用</a:t>
            </a:r>
            <a:r>
              <a:rPr lang="en-US" altLang="zh-CN" dirty="0"/>
              <a:t>7</a:t>
            </a:r>
            <a:r>
              <a:rPr lang="zh-CN" altLang="en-US" dirty="0"/>
              <a:t>个全连接层。</a:t>
            </a:r>
          </a:p>
        </p:txBody>
      </p:sp>
    </p:spTree>
    <p:extLst>
      <p:ext uri="{BB962C8B-B14F-4D97-AF65-F5344CB8AC3E}">
        <p14:creationId xmlns:p14="http://schemas.microsoft.com/office/powerpoint/2010/main" val="36186292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42">
            <a:extLst>
              <a:ext uri="{FF2B5EF4-FFF2-40B4-BE49-F238E27FC236}">
                <a16:creationId xmlns:a16="http://schemas.microsoft.com/office/drawing/2014/main" id="{85791B50-FA17-4D1C-8693-2034891F4380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5.2 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具体实现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7C8C8958-9946-402C-8889-AF1021398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06" y="2372597"/>
            <a:ext cx="10870163" cy="2681476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2FA30CAD-4014-4C91-9D0E-D506BB508CFC}"/>
              </a:ext>
            </a:extLst>
          </p:cNvPr>
          <p:cNvSpPr txBox="1"/>
          <p:nvPr/>
        </p:nvSpPr>
        <p:spPr>
          <a:xfrm>
            <a:off x="1074680" y="1450185"/>
            <a:ext cx="956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将训练集输入和标签喂入模型进行训练，经过</a:t>
            </a:r>
            <a:r>
              <a:rPr lang="en-US" altLang="zh-CN" dirty="0"/>
              <a:t>35</a:t>
            </a:r>
            <a:r>
              <a:rPr lang="zh-CN" altLang="en-US" dirty="0"/>
              <a:t>个</a:t>
            </a:r>
            <a:r>
              <a:rPr lang="en-US" altLang="zh-CN" dirty="0"/>
              <a:t>epochs</a:t>
            </a:r>
            <a:r>
              <a:rPr lang="zh-CN" altLang="en-US" dirty="0"/>
              <a:t>，训练集上的准确率达到</a:t>
            </a:r>
            <a:r>
              <a:rPr lang="en-US" altLang="zh-CN" dirty="0"/>
              <a:t>95%</a:t>
            </a:r>
            <a:r>
              <a:rPr lang="zh-CN" altLang="en-US" dirty="0"/>
              <a:t>以上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C79138C9-0999-4391-B848-F8F1FA1A2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51" y="1797245"/>
            <a:ext cx="10245012" cy="49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0466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 形 1">
            <a:extLst>
              <a:ext uri="{FF2B5EF4-FFF2-40B4-BE49-F238E27FC236}">
                <a16:creationId xmlns:a16="http://schemas.microsoft.com/office/drawing/2014/main" id="{B7021D95-2E9C-4FA7-9587-6C9BFB589028}"/>
              </a:ext>
            </a:extLst>
          </p:cNvPr>
          <p:cNvSpPr/>
          <p:nvPr/>
        </p:nvSpPr>
        <p:spPr>
          <a:xfrm rot="2686645">
            <a:off x="4587466" y="2915454"/>
            <a:ext cx="1430064" cy="1443667"/>
          </a:xfrm>
          <a:prstGeom prst="corner">
            <a:avLst/>
          </a:prstGeom>
          <a:solidFill>
            <a:srgbClr val="344F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>
              <a:cs typeface="+mn-ea"/>
              <a:sym typeface="+mn-lt"/>
            </a:endParaRPr>
          </a:p>
        </p:txBody>
      </p:sp>
      <p:sp>
        <p:nvSpPr>
          <p:cNvPr id="3" name="L 形 2">
            <a:extLst>
              <a:ext uri="{FF2B5EF4-FFF2-40B4-BE49-F238E27FC236}">
                <a16:creationId xmlns:a16="http://schemas.microsoft.com/office/drawing/2014/main" id="{8E08C8EC-E51E-4D36-9397-6D478F20B1BF}"/>
              </a:ext>
            </a:extLst>
          </p:cNvPr>
          <p:cNvSpPr/>
          <p:nvPr/>
        </p:nvSpPr>
        <p:spPr>
          <a:xfrm rot="8086645">
            <a:off x="5801163" y="2919681"/>
            <a:ext cx="1420689" cy="1392304"/>
          </a:xfrm>
          <a:prstGeom prst="corner">
            <a:avLst/>
          </a:prstGeom>
          <a:solidFill>
            <a:srgbClr val="CF3B4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1AF9DE-7C4A-44AA-A07E-DF549FF8F7A1}"/>
              </a:ext>
            </a:extLst>
          </p:cNvPr>
          <p:cNvSpPr txBox="1"/>
          <p:nvPr/>
        </p:nvSpPr>
        <p:spPr>
          <a:xfrm>
            <a:off x="4614724" y="2975077"/>
            <a:ext cx="540648" cy="109959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5500" dirty="0">
                <a:solidFill>
                  <a:schemeClr val="bg1"/>
                </a:solidFill>
                <a:cs typeface="+mn-ea"/>
                <a:sym typeface="+mn-lt"/>
              </a:rPr>
              <a:t>S</a:t>
            </a:r>
            <a:endParaRPr lang="zh-CN" altLang="en-US" sz="55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6C41EE-B5FB-49C1-84D9-039E9B4CCCC2}"/>
              </a:ext>
            </a:extLst>
          </p:cNvPr>
          <p:cNvSpPr txBox="1"/>
          <p:nvPr/>
        </p:nvSpPr>
        <p:spPr>
          <a:xfrm>
            <a:off x="6115550" y="2463621"/>
            <a:ext cx="540648" cy="109959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5500" dirty="0">
                <a:solidFill>
                  <a:schemeClr val="bg1"/>
                </a:solidFill>
                <a:cs typeface="+mn-ea"/>
                <a:sym typeface="+mn-lt"/>
              </a:rPr>
              <a:t>w</a:t>
            </a:r>
            <a:endParaRPr lang="zh-CN" altLang="en-US" sz="55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圆角矩形 28">
            <a:extLst>
              <a:ext uri="{FF2B5EF4-FFF2-40B4-BE49-F238E27FC236}">
                <a16:creationId xmlns:a16="http://schemas.microsoft.com/office/drawing/2014/main" id="{C5D02168-5020-402E-85CA-CB35C05B3566}"/>
              </a:ext>
            </a:extLst>
          </p:cNvPr>
          <p:cNvSpPr/>
          <p:nvPr/>
        </p:nvSpPr>
        <p:spPr>
          <a:xfrm rot="10800000" flipV="1">
            <a:off x="3378017" y="2683940"/>
            <a:ext cx="272237" cy="276076"/>
          </a:xfrm>
          <a:prstGeom prst="roundRect">
            <a:avLst>
              <a:gd name="adj" fmla="val 5039"/>
            </a:avLst>
          </a:prstGeom>
          <a:solidFill>
            <a:srgbClr val="344F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A67864-770B-4270-ACDB-FDECC457F64B}"/>
              </a:ext>
            </a:extLst>
          </p:cNvPr>
          <p:cNvSpPr txBox="1"/>
          <p:nvPr/>
        </p:nvSpPr>
        <p:spPr>
          <a:xfrm>
            <a:off x="1576054" y="2576664"/>
            <a:ext cx="1769968" cy="417356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cs typeface="+mn-ea"/>
                <a:sym typeface="+mn-lt"/>
              </a:rPr>
              <a:t>优势 </a:t>
            </a:r>
            <a:r>
              <a:rPr lang="en-US" altLang="zh-CN" dirty="0">
                <a:solidFill>
                  <a:schemeClr val="tx2"/>
                </a:solidFill>
                <a:cs typeface="+mn-ea"/>
                <a:sym typeface="+mn-lt"/>
              </a:rPr>
              <a:t>Strengths</a:t>
            </a:r>
            <a:endParaRPr lang="zh-CN" altLang="en-US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656BB1F-ABC3-49B5-9DEA-F7E2FAE9BB44}"/>
              </a:ext>
            </a:extLst>
          </p:cNvPr>
          <p:cNvCxnSpPr/>
          <p:nvPr/>
        </p:nvCxnSpPr>
        <p:spPr>
          <a:xfrm>
            <a:off x="901650" y="2960017"/>
            <a:ext cx="2229467" cy="1462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6FDFB5DE-EF59-4617-889B-9BDF1CCF9F9F}"/>
              </a:ext>
            </a:extLst>
          </p:cNvPr>
          <p:cNvSpPr/>
          <p:nvPr/>
        </p:nvSpPr>
        <p:spPr>
          <a:xfrm>
            <a:off x="817774" y="3037903"/>
            <a:ext cx="2397219" cy="78912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555555"/>
                </a:solidFill>
                <a:cs typeface="+mn-ea"/>
                <a:sym typeface="+mn-lt"/>
              </a:rPr>
              <a:t>分割车牌区域比较精准，识别的车牌字符准确率也比较高均在</a:t>
            </a:r>
            <a:r>
              <a:rPr lang="en-US" altLang="zh-CN" sz="1200" dirty="0">
                <a:solidFill>
                  <a:srgbClr val="555555"/>
                </a:solidFill>
                <a:cs typeface="+mn-ea"/>
                <a:sym typeface="+mn-lt"/>
              </a:rPr>
              <a:t>95%</a:t>
            </a:r>
            <a:r>
              <a:rPr lang="zh-CN" altLang="en-US" sz="1200" dirty="0">
                <a:solidFill>
                  <a:srgbClr val="555555"/>
                </a:solidFill>
                <a:cs typeface="+mn-ea"/>
                <a:sym typeface="+mn-lt"/>
              </a:rPr>
              <a:t>以上。</a:t>
            </a:r>
            <a:endParaRPr lang="en-US" altLang="zh-CN" sz="1200" dirty="0">
              <a:solidFill>
                <a:srgbClr val="555555"/>
              </a:solidFill>
              <a:cs typeface="+mn-ea"/>
              <a:sym typeface="+mn-lt"/>
            </a:endParaRPr>
          </a:p>
        </p:txBody>
      </p:sp>
      <p:sp>
        <p:nvSpPr>
          <p:cNvPr id="14" name="圆角矩形 34">
            <a:extLst>
              <a:ext uri="{FF2B5EF4-FFF2-40B4-BE49-F238E27FC236}">
                <a16:creationId xmlns:a16="http://schemas.microsoft.com/office/drawing/2014/main" id="{A6219D7B-16D5-4B7E-8EC5-8F351892CC48}"/>
              </a:ext>
            </a:extLst>
          </p:cNvPr>
          <p:cNvSpPr/>
          <p:nvPr/>
        </p:nvSpPr>
        <p:spPr>
          <a:xfrm rot="10800000" flipV="1">
            <a:off x="8272043" y="2698567"/>
            <a:ext cx="272237" cy="276076"/>
          </a:xfrm>
          <a:prstGeom prst="roundRect">
            <a:avLst>
              <a:gd name="adj" fmla="val 5039"/>
            </a:avLst>
          </a:prstGeom>
          <a:solidFill>
            <a:srgbClr val="344F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B7DC949-33F1-4E11-8272-20BEC8F090B4}"/>
              </a:ext>
            </a:extLst>
          </p:cNvPr>
          <p:cNvSpPr txBox="1"/>
          <p:nvPr/>
        </p:nvSpPr>
        <p:spPr>
          <a:xfrm>
            <a:off x="8696408" y="2652958"/>
            <a:ext cx="2057419" cy="77745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cs typeface="+mn-ea"/>
                <a:sym typeface="+mn-lt"/>
              </a:rPr>
              <a:t>劣势 </a:t>
            </a:r>
            <a:r>
              <a:rPr lang="en-US" altLang="zh-CN" dirty="0">
                <a:solidFill>
                  <a:schemeClr val="tx2"/>
                </a:solidFill>
                <a:cs typeface="+mn-ea"/>
                <a:sym typeface="+mn-lt"/>
              </a:rPr>
              <a:t>Weaknesses</a:t>
            </a:r>
            <a:endParaRPr lang="zh-CN" altLang="en-US" dirty="0">
              <a:solidFill>
                <a:schemeClr val="tx2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80298C1-A8AD-4003-B84E-820A0973EE96}"/>
              </a:ext>
            </a:extLst>
          </p:cNvPr>
          <p:cNvCxnSpPr/>
          <p:nvPr/>
        </p:nvCxnSpPr>
        <p:spPr>
          <a:xfrm>
            <a:off x="8784778" y="3021684"/>
            <a:ext cx="2229467" cy="1462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7FF3ACF1-5126-43A0-A93B-E5B6E5968701}"/>
              </a:ext>
            </a:extLst>
          </p:cNvPr>
          <p:cNvSpPr/>
          <p:nvPr/>
        </p:nvSpPr>
        <p:spPr>
          <a:xfrm>
            <a:off x="8700902" y="3099571"/>
            <a:ext cx="2397219" cy="549059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555555"/>
                </a:solidFill>
                <a:cs typeface="+mn-ea"/>
                <a:sym typeface="+mn-lt"/>
              </a:rPr>
              <a:t>只实现了蓝色车牌的检测与识别；</a:t>
            </a:r>
            <a:endParaRPr lang="en-US" altLang="zh-CN" sz="1200" dirty="0">
              <a:solidFill>
                <a:srgbClr val="555555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555555"/>
                </a:solidFill>
                <a:cs typeface="+mn-ea"/>
                <a:sym typeface="+mn-lt"/>
              </a:rPr>
              <a:t>对于其他车牌识别有待实现。</a:t>
            </a:r>
            <a:endParaRPr lang="en-US" altLang="zh-CN" sz="1200" dirty="0">
              <a:solidFill>
                <a:srgbClr val="555555"/>
              </a:solidFill>
              <a:cs typeface="+mn-ea"/>
              <a:sym typeface="+mn-lt"/>
            </a:endParaRPr>
          </a:p>
        </p:txBody>
      </p:sp>
      <p:sp>
        <p:nvSpPr>
          <p:cNvPr id="26" name="TextBox 42">
            <a:extLst>
              <a:ext uri="{FF2B5EF4-FFF2-40B4-BE49-F238E27FC236}">
                <a16:creationId xmlns:a16="http://schemas.microsoft.com/office/drawing/2014/main" id="{05F18288-337C-4308-A078-A7B29E77FCEA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5.3 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总结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890982E-9FBB-4D3C-9F0E-504274435D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48EC86F-CFB4-4C01-A43A-1860ACBA46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8A02B07-3842-440C-80BE-EABE155BCB0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1ACB1EA-8FF2-437F-B37F-C270D53004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495702" y="941470"/>
            <a:ext cx="2094129" cy="2172731"/>
          </a:xfrm>
          <a:prstGeom prst="rect">
            <a:avLst/>
          </a:prstGeom>
        </p:spPr>
      </p:pic>
      <p:sp>
        <p:nvSpPr>
          <p:cNvPr id="22" name="TextBox 12">
            <a:extLst>
              <a:ext uri="{FF2B5EF4-FFF2-40B4-BE49-F238E27FC236}">
                <a16:creationId xmlns:a16="http://schemas.microsoft.com/office/drawing/2014/main" id="{C46B6691-991A-4F18-B043-32A2A3739A37}"/>
              </a:ext>
            </a:extLst>
          </p:cNvPr>
          <p:cNvSpPr txBox="1"/>
          <p:nvPr/>
        </p:nvSpPr>
        <p:spPr>
          <a:xfrm>
            <a:off x="2544842" y="1563935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第六部分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AF04774-0D05-455B-9C7D-396FA575A924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6DFF8658-F7C5-4C16-80C2-1D6C08DFFDB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EB74AEDC-AFBF-40B1-B93F-A2C04EFE3A24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DCC85C92-B3B2-4BA4-9702-28EB27A1791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64FD878-6C00-4701-9207-D20914F72818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74670384-D701-42B1-9824-9AB407368FA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80E623CC-6DD2-4BDC-9C44-0401DD1380E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3E862610-6D21-4EC3-95FF-E4A74C3CFC0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7501AD14-BB1F-4170-85BD-8D8913C6A766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CB3B2074-04CE-4EF3-AEC9-70B721F1F097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AB91BE7F-6622-4D0F-9144-45104734379A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FDD9050D-AD07-4052-8823-002EDA35BB06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12F93C1A-493A-452D-BCF6-72032163B9F6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66338467-947B-4DA4-A54C-0472CF65FA89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C6C0C527-0899-47C5-A119-CEE35F62781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F4020B82-2E97-40BF-AC92-2A27887CF5BE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074743B7-3272-40C2-AD5C-1BEE8C3BC95A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E05C6BE7-5257-449E-AB9E-EA9D54E2C19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D40FAE5C-0430-452A-8442-D268F40E001B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15CCA763-BA9D-4095-827E-DB2F76F3FDBB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AFE284CF-92DB-42A7-8788-EC3395B0475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2D61B56B-439F-4CB5-87C5-6D872ECD7FB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CE029C33-2F5D-4BC6-8356-F24D4FF290DB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371C8EF-DF76-4187-9A39-7E8911D249E6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D5E9F166-8FDA-4788-9BA9-1CFD68E5F1E7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08A92543-84F6-4DC5-A70F-C31F90B2E617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56185D77-45BB-4FA3-972C-61BACFEEC9B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8090DBD8-4E30-4154-B3E7-B054A867775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4711875-2699-4DF6-B02E-F53A6AB9AC5D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6712891-3DAA-486A-98E6-FDE51A4206F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6B8C172E-8236-4750-A9F2-B6638FCDEFE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3A600F9F-B1DD-43CB-B3A3-9223BAE1165A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D9825A41-F340-432F-B5FE-15E1D2F0D1E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0D6B691A-2400-4A6C-8F25-F0600DB3CF6D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F98463F6-AAAB-4DF7-BA6A-589EB27D64BA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B4307050-C3AF-4CF3-A8E0-6BFB76BBD066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90368005-4C76-4611-833C-ADBF076A38B3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61" name="图片 60">
            <a:extLst>
              <a:ext uri="{FF2B5EF4-FFF2-40B4-BE49-F238E27FC236}">
                <a16:creationId xmlns:a16="http://schemas.microsoft.com/office/drawing/2014/main" id="{81FCCF24-BF6F-466E-9FE8-453A046E83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62" name="TextBox 12">
            <a:extLst>
              <a:ext uri="{FF2B5EF4-FFF2-40B4-BE49-F238E27FC236}">
                <a16:creationId xmlns:a16="http://schemas.microsoft.com/office/drawing/2014/main" id="{6A67E858-F536-4C85-A945-DA9AE00776F2}"/>
              </a:ext>
            </a:extLst>
          </p:cNvPr>
          <p:cNvSpPr txBox="1"/>
          <p:nvPr/>
        </p:nvSpPr>
        <p:spPr>
          <a:xfrm>
            <a:off x="2384176" y="3398267"/>
            <a:ext cx="8067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800" dirty="0">
                <a:solidFill>
                  <a:srgbClr val="484848"/>
                </a:solidFill>
                <a:cs typeface="+mn-ea"/>
                <a:sym typeface="+mn-lt"/>
              </a:rPr>
              <a:t>界面设计与车牌识别展示</a:t>
            </a:r>
            <a:endParaRPr lang="zh-CN" altLang="en-US" sz="4800" dirty="0">
              <a:solidFill>
                <a:srgbClr val="484848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6277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7" grpId="0"/>
      <p:bldP spid="10" grpId="0" animBg="1"/>
      <p:bldP spid="11" grpId="0"/>
      <p:bldP spid="13" grpId="0"/>
      <p:bldP spid="14" grpId="0" animBg="1"/>
      <p:bldP spid="15" grpId="0"/>
      <p:bldP spid="17" grpId="0"/>
      <p:bldP spid="26" grpId="0"/>
      <p:bldP spid="22" grpId="0"/>
      <p:bldP spid="6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42">
            <a:extLst>
              <a:ext uri="{FF2B5EF4-FFF2-40B4-BE49-F238E27FC236}">
                <a16:creationId xmlns:a16="http://schemas.microsoft.com/office/drawing/2014/main" id="{E32E3099-06DA-4265-96B4-8ACE43C23F08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6.1 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界面设计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A3180E5B-2BD8-4BFF-8DDE-848826929F1D}"/>
              </a:ext>
            </a:extLst>
          </p:cNvPr>
          <p:cNvSpPr/>
          <p:nvPr/>
        </p:nvSpPr>
        <p:spPr>
          <a:xfrm>
            <a:off x="1143841" y="1197939"/>
            <a:ext cx="1847009" cy="43088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代码实现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86460F-ED7F-4349-826B-FA75829B5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841" y="1851758"/>
            <a:ext cx="5923709" cy="4332567"/>
          </a:xfrm>
          <a:prstGeom prst="rect">
            <a:avLst/>
          </a:prstGeom>
        </p:spPr>
      </p:pic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26EB0727-A21B-4135-8209-4DF92328A178}"/>
              </a:ext>
            </a:extLst>
          </p:cNvPr>
          <p:cNvSpPr/>
          <p:nvPr/>
        </p:nvSpPr>
        <p:spPr>
          <a:xfrm>
            <a:off x="7706566" y="2798139"/>
            <a:ext cx="1561259" cy="154526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设计按钮内容及布局格式</a:t>
            </a:r>
          </a:p>
        </p:txBody>
      </p:sp>
    </p:spTree>
    <p:extLst>
      <p:ext uri="{BB962C8B-B14F-4D97-AF65-F5344CB8AC3E}">
        <p14:creationId xmlns:p14="http://schemas.microsoft.com/office/powerpoint/2010/main" val="3077804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>
            <a:extLst>
              <a:ext uri="{FF2B5EF4-FFF2-40B4-BE49-F238E27FC236}">
                <a16:creationId xmlns:a16="http://schemas.microsoft.com/office/drawing/2014/main" id="{DEDD26DB-C552-485B-9ABA-05B5D196D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692EE9-D43E-45B1-B7F8-EBD3A0756F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7" t="24071" r="37290" b="24627"/>
          <a:stretch/>
        </p:blipFill>
        <p:spPr>
          <a:xfrm>
            <a:off x="1745762" y="1220061"/>
            <a:ext cx="1473200" cy="16793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0E676E-5D58-4343-A068-F469B0830F2A}"/>
              </a:ext>
            </a:extLst>
          </p:cNvPr>
          <p:cNvSpPr txBox="1"/>
          <p:nvPr/>
        </p:nvSpPr>
        <p:spPr>
          <a:xfrm>
            <a:off x="1542292" y="3330211"/>
            <a:ext cx="20559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484848"/>
                </a:solidFill>
                <a:cs typeface="+mn-ea"/>
                <a:sym typeface="+mn-lt"/>
              </a:rPr>
              <a:t>目录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F9B27DF-0BEA-4C8A-8735-81CBCBD394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6" y="1949458"/>
            <a:ext cx="625231" cy="62523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86AEF63-7E30-4A69-9A3C-CF90C8F820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6" y="894137"/>
            <a:ext cx="625231" cy="625231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D0B2B327-8368-4C67-BE6F-75F528C547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6" y="3004779"/>
            <a:ext cx="625231" cy="62523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25651961-A7B9-4E05-B697-700072139C5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6" y="4060100"/>
            <a:ext cx="625231" cy="62523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8B84590-CE27-4596-A1AC-D04CA0FDCB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6" y="5115422"/>
            <a:ext cx="625231" cy="625231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31C610FE-515F-4CFE-A098-188BB2710EFB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9CE61CC-A88A-4FBC-B93F-52CDFEFC8EF4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2262E4E6-FAFB-49F9-881B-21719EF9A7A7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9CA87D7B-9802-4A59-B4AA-48EBDD17199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54EBCD83-9B2A-4CA2-9238-661C8E2FE129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2297B72A-73B2-4D9C-947B-98A260A1E5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70F58B1C-1429-45AE-81A9-4FB7721572B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D41D9533-7ED5-43B9-9FFF-B768A4F9B072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DF293F52-91A3-48D3-B4A2-0F1EE5714647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4755401B-7D6F-4F4F-9A24-09980FB0A1B8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8675C6B3-A200-4291-9657-CA44EDDF666E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6097EA9E-8B54-42AC-80D2-B6776A2377E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C61B23A-809D-4046-B190-C2DC2D98054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B42AC855-DEBE-444F-9CA9-05872B6FCD66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9EB930A3-9EF3-4862-9548-B99164F43B1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A1173D05-1356-4C94-A4A8-90A793D5991B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E81EE573-3F3B-4B3A-B8B4-9F1FA0D204DB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19925D33-D687-4C74-8237-E06E137C94C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3CBE44DB-5ACB-42AC-9CFD-2AF4625361ED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FDF63CFB-264B-4D7B-B45F-DA8126919B1F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7115DB29-DEC5-412E-9649-C7D792823956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E65F1E4-22B4-404B-8CBE-2D35CF9CA33D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FFF88403-06BE-4F06-A757-05F063CE0BFD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2635464-5F6B-41D7-BA9B-DA9B00ED4DC0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AC6131C-0513-423D-87F8-0B8E350BB87E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AF28E9FE-8D74-4FE1-8AED-32F676E6807E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0C6AB88-9A24-42C6-9D46-28F7085446A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CA0E3D73-D9CF-4CC4-AD94-B90068683CB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2C5EC10F-BB10-4283-A0D8-C0382A3D910A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65D8CC88-1D7D-4C1F-9132-DE1BAB80CC0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E94C685D-1016-4F82-8F89-3566D6AF532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4B7C6C2-520A-49A1-9FA3-162BC81CCFD1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2506B37B-C6A5-4B97-ACB9-CC1808F38B3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66D06482-6CC1-4BB1-AD0F-C4A3312D2A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901AE102-8A84-4533-A6BE-C7FD7ECE4E7D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188120D6-2C79-43F1-A398-21DA34F11A8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BD10300B-17FF-4AB7-ABEF-C72F48AA6C7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68" name="图片 67">
            <a:extLst>
              <a:ext uri="{FF2B5EF4-FFF2-40B4-BE49-F238E27FC236}">
                <a16:creationId xmlns:a16="http://schemas.microsoft.com/office/drawing/2014/main" id="{2006B894-5916-47F1-89DC-DA6C4124723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92" y="1480027"/>
            <a:ext cx="5301002" cy="145020"/>
          </a:xfrm>
          <a:prstGeom prst="rect">
            <a:avLst/>
          </a:prstGeom>
        </p:spPr>
      </p:pic>
      <p:sp>
        <p:nvSpPr>
          <p:cNvPr id="69" name="TextBox 47">
            <a:extLst>
              <a:ext uri="{FF2B5EF4-FFF2-40B4-BE49-F238E27FC236}">
                <a16:creationId xmlns:a16="http://schemas.microsoft.com/office/drawing/2014/main" id="{26CADA55-3A56-4401-A04C-B9B5C4CA4B6D}"/>
              </a:ext>
            </a:extLst>
          </p:cNvPr>
          <p:cNvSpPr txBox="1"/>
          <p:nvPr/>
        </p:nvSpPr>
        <p:spPr>
          <a:xfrm>
            <a:off x="6606855" y="943410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车辆车牌数据集收集与制作</a:t>
            </a:r>
          </a:p>
        </p:txBody>
      </p:sp>
      <p:sp>
        <p:nvSpPr>
          <p:cNvPr id="70" name="TextBox 48">
            <a:extLst>
              <a:ext uri="{FF2B5EF4-FFF2-40B4-BE49-F238E27FC236}">
                <a16:creationId xmlns:a16="http://schemas.microsoft.com/office/drawing/2014/main" id="{E9B1265E-3727-45A0-B490-ECF9E1E35017}"/>
              </a:ext>
            </a:extLst>
          </p:cNvPr>
          <p:cNvSpPr txBox="1"/>
          <p:nvPr/>
        </p:nvSpPr>
        <p:spPr>
          <a:xfrm>
            <a:off x="6606855" y="2004844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基于</a:t>
            </a:r>
            <a:r>
              <a:rPr lang="en-US" altLang="zh-CN" sz="28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u-net</a:t>
            </a:r>
            <a:r>
              <a:rPr lang="zh-CN" altLang="en-US" sz="28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模型分割车牌区域</a:t>
            </a:r>
          </a:p>
        </p:txBody>
      </p:sp>
      <p:sp>
        <p:nvSpPr>
          <p:cNvPr id="71" name="TextBox 55">
            <a:extLst>
              <a:ext uri="{FF2B5EF4-FFF2-40B4-BE49-F238E27FC236}">
                <a16:creationId xmlns:a16="http://schemas.microsoft.com/office/drawing/2014/main" id="{D21FEEF9-2C0F-4D68-B885-B5BAB6223F28}"/>
              </a:ext>
            </a:extLst>
          </p:cNvPr>
          <p:cNvSpPr txBox="1"/>
          <p:nvPr/>
        </p:nvSpPr>
        <p:spPr>
          <a:xfrm>
            <a:off x="6606855" y="3066278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车牌区域矫正</a:t>
            </a:r>
          </a:p>
        </p:txBody>
      </p:sp>
      <p:sp>
        <p:nvSpPr>
          <p:cNvPr id="72" name="TextBox 56">
            <a:extLst>
              <a:ext uri="{FF2B5EF4-FFF2-40B4-BE49-F238E27FC236}">
                <a16:creationId xmlns:a16="http://schemas.microsoft.com/office/drawing/2014/main" id="{6FED0460-420B-4FC8-88A5-56109D211AAC}"/>
              </a:ext>
            </a:extLst>
          </p:cNvPr>
          <p:cNvSpPr txBox="1"/>
          <p:nvPr/>
        </p:nvSpPr>
        <p:spPr>
          <a:xfrm>
            <a:off x="6606855" y="4127712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车牌字符识别数据集制作</a:t>
            </a:r>
          </a:p>
        </p:txBody>
      </p:sp>
      <p:sp>
        <p:nvSpPr>
          <p:cNvPr id="73" name="TextBox 57">
            <a:extLst>
              <a:ext uri="{FF2B5EF4-FFF2-40B4-BE49-F238E27FC236}">
                <a16:creationId xmlns:a16="http://schemas.microsoft.com/office/drawing/2014/main" id="{86D21A9B-56AA-45E7-B765-4D60F8FE4CDE}"/>
              </a:ext>
            </a:extLst>
          </p:cNvPr>
          <p:cNvSpPr txBox="1"/>
          <p:nvPr/>
        </p:nvSpPr>
        <p:spPr>
          <a:xfrm>
            <a:off x="6606855" y="5189148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基于</a:t>
            </a:r>
            <a:r>
              <a:rPr lang="en-US" altLang="zh-CN" sz="28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CNN</a:t>
            </a:r>
            <a:r>
              <a:rPr lang="zh-CN" altLang="en-US" sz="28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的车牌字符识别网络</a:t>
            </a:r>
          </a:p>
        </p:txBody>
      </p:sp>
      <p:pic>
        <p:nvPicPr>
          <p:cNvPr id="74" name="图片 73">
            <a:extLst>
              <a:ext uri="{FF2B5EF4-FFF2-40B4-BE49-F238E27FC236}">
                <a16:creationId xmlns:a16="http://schemas.microsoft.com/office/drawing/2014/main" id="{7855E579-7987-4603-905D-7F5F3DC462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92" y="5772745"/>
            <a:ext cx="5301002" cy="145020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id="{E2EC31BA-59A5-4D5D-A31F-22674FB77F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92" y="2553206"/>
            <a:ext cx="5301002" cy="145020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285F13D0-27DF-43E2-93D4-5FD6D718AA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92" y="3626386"/>
            <a:ext cx="5301002" cy="14502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7663B279-DDBC-4672-B84C-63A3771C80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92" y="4699566"/>
            <a:ext cx="5301002" cy="145020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E81D63D9-4327-402B-B57F-6E0F96A85E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076" y="5995395"/>
            <a:ext cx="625231" cy="625231"/>
          </a:xfrm>
          <a:prstGeom prst="rect">
            <a:avLst/>
          </a:prstGeom>
        </p:spPr>
      </p:pic>
      <p:sp>
        <p:nvSpPr>
          <p:cNvPr id="79" name="TextBox 57">
            <a:extLst>
              <a:ext uri="{FF2B5EF4-FFF2-40B4-BE49-F238E27FC236}">
                <a16:creationId xmlns:a16="http://schemas.microsoft.com/office/drawing/2014/main" id="{2BD4652B-FACC-493F-B981-B4AF89B8D51E}"/>
              </a:ext>
            </a:extLst>
          </p:cNvPr>
          <p:cNvSpPr txBox="1"/>
          <p:nvPr/>
        </p:nvSpPr>
        <p:spPr>
          <a:xfrm>
            <a:off x="6606855" y="6069121"/>
            <a:ext cx="5112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图形化界面设计</a:t>
            </a:r>
          </a:p>
        </p:txBody>
      </p:sp>
      <p:pic>
        <p:nvPicPr>
          <p:cNvPr id="80" name="图片 79">
            <a:extLst>
              <a:ext uri="{FF2B5EF4-FFF2-40B4-BE49-F238E27FC236}">
                <a16:creationId xmlns:a16="http://schemas.microsoft.com/office/drawing/2014/main" id="{20D880A1-4C6A-4F12-9AD5-F705FC8106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92" y="6652718"/>
            <a:ext cx="5301002" cy="14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8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5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50"/>
                            </p:stCondLst>
                            <p:childTnLst>
                              <p:par>
                                <p:cTn id="3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1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100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3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300"/>
                            </p:stCondLst>
                            <p:childTnLst>
                              <p:par>
                                <p:cTn id="6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 tmFilter="0,0; .5, 1; 1, 1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5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50"/>
                            </p:stCondLst>
                            <p:childTnLst>
                              <p:par>
                                <p:cTn id="8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 tmFilter="0,0; .5, 1; 1, 1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05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9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050"/>
                            </p:stCondLst>
                            <p:childTnLst>
                              <p:par>
                                <p:cTn id="10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 tmFilter="0,0; .5, 1; 1, 1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2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0.47409 4.07407E-6 " pathEditMode="relative" rAng="0" ptsTypes="AA">
                                      <p:cBhvr>
                                        <p:cTn id="115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200"/>
                            </p:stCondLst>
                            <p:childTnLst>
                              <p:par>
                                <p:cTn id="1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 tmFilter="0,0; .5, 1; 1, 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9" grpId="0"/>
      <p:bldP spid="70" grpId="0"/>
      <p:bldP spid="71" grpId="0"/>
      <p:bldP spid="72" grpId="0"/>
      <p:bldP spid="73" grpId="0"/>
      <p:bldP spid="7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42">
            <a:extLst>
              <a:ext uri="{FF2B5EF4-FFF2-40B4-BE49-F238E27FC236}">
                <a16:creationId xmlns:a16="http://schemas.microsoft.com/office/drawing/2014/main" id="{E32E3099-06DA-4265-96B4-8ACE43C23F08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6.1 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界面设计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F6DB1D-9E1B-4BA8-AB95-1585DAB20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858" y="1453230"/>
            <a:ext cx="6471400" cy="4404645"/>
          </a:xfrm>
          <a:prstGeom prst="rect">
            <a:avLst/>
          </a:prstGeom>
        </p:spPr>
      </p:pic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2912607F-4F03-4369-97A9-2A2197567721}"/>
              </a:ext>
            </a:extLst>
          </p:cNvPr>
          <p:cNvSpPr/>
          <p:nvPr/>
        </p:nvSpPr>
        <p:spPr>
          <a:xfrm>
            <a:off x="8382841" y="2882921"/>
            <a:ext cx="1561259" cy="154526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读取文件选择图片并将车牌轮廓和识别结果输出</a:t>
            </a:r>
          </a:p>
        </p:txBody>
      </p:sp>
    </p:spTree>
    <p:extLst>
      <p:ext uri="{BB962C8B-B14F-4D97-AF65-F5344CB8AC3E}">
        <p14:creationId xmlns:p14="http://schemas.microsoft.com/office/powerpoint/2010/main" val="16859908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可选过程 2">
            <a:extLst>
              <a:ext uri="{FF2B5EF4-FFF2-40B4-BE49-F238E27FC236}">
                <a16:creationId xmlns:a16="http://schemas.microsoft.com/office/drawing/2014/main" id="{9E423D0E-892B-4C28-B966-30465815E8AA}"/>
              </a:ext>
            </a:extLst>
          </p:cNvPr>
          <p:cNvSpPr/>
          <p:nvPr/>
        </p:nvSpPr>
        <p:spPr>
          <a:xfrm>
            <a:off x="1543891" y="1197939"/>
            <a:ext cx="1847009" cy="43088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</a:t>
            </a:r>
          </a:p>
        </p:txBody>
      </p:sp>
      <p:sp>
        <p:nvSpPr>
          <p:cNvPr id="4" name="TextBox 42">
            <a:extLst>
              <a:ext uri="{FF2B5EF4-FFF2-40B4-BE49-F238E27FC236}">
                <a16:creationId xmlns:a16="http://schemas.microsoft.com/office/drawing/2014/main" id="{FB093403-0079-472D-9AC7-A2E45BFADA95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6.1 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界面设计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DD290F-CF4A-4887-BA97-1EE9BD66F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891" y="1841871"/>
            <a:ext cx="6963194" cy="438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168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42">
            <a:extLst>
              <a:ext uri="{FF2B5EF4-FFF2-40B4-BE49-F238E27FC236}">
                <a16:creationId xmlns:a16="http://schemas.microsoft.com/office/drawing/2014/main" id="{E32E3099-06DA-4265-96B4-8ACE43C23F08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6.2 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识别结果展示</a:t>
            </a:r>
          </a:p>
        </p:txBody>
      </p:sp>
      <p:sp>
        <p:nvSpPr>
          <p:cNvPr id="3" name="流程图: 可选过程 2">
            <a:extLst>
              <a:ext uri="{FF2B5EF4-FFF2-40B4-BE49-F238E27FC236}">
                <a16:creationId xmlns:a16="http://schemas.microsoft.com/office/drawing/2014/main" id="{3F8278D5-D820-431B-8E12-B8775C386EC8}"/>
              </a:ext>
            </a:extLst>
          </p:cNvPr>
          <p:cNvSpPr/>
          <p:nvPr/>
        </p:nvSpPr>
        <p:spPr>
          <a:xfrm>
            <a:off x="1142999" y="1274139"/>
            <a:ext cx="6924675" cy="430887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演示：选择车辆文件图片，通过训练好的模型，然后进行识别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AC9315E1-A15D-407E-90C1-5C40305E38F8}"/>
              </a:ext>
            </a:extLst>
          </p:cNvPr>
          <p:cNvGrpSpPr/>
          <p:nvPr/>
        </p:nvGrpSpPr>
        <p:grpSpPr>
          <a:xfrm>
            <a:off x="811543" y="2621369"/>
            <a:ext cx="10352604" cy="1811906"/>
            <a:chOff x="593313" y="3563469"/>
            <a:chExt cx="10352604" cy="181190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390692C-F4E7-41DF-BD22-F72352E0E6BF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313" y="3563469"/>
              <a:ext cx="2880000" cy="181190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27415AC-9DBF-4A2B-B59D-674AEC5F921B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0493" y="3563469"/>
              <a:ext cx="2880000" cy="18108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9E15775-C218-44A3-BB79-A66606DCB7D8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7674" y="3563469"/>
              <a:ext cx="2878243" cy="1810800"/>
            </a:xfrm>
            <a:prstGeom prst="rect">
              <a:avLst/>
            </a:prstGeom>
          </p:spPr>
        </p:pic>
      </p:grpSp>
      <p:sp>
        <p:nvSpPr>
          <p:cNvPr id="10" name="箭头: 右 9">
            <a:extLst>
              <a:ext uri="{FF2B5EF4-FFF2-40B4-BE49-F238E27FC236}">
                <a16:creationId xmlns:a16="http://schemas.microsoft.com/office/drawing/2014/main" id="{79CC1DDD-E876-471F-B5B0-4AB0EDF43532}"/>
              </a:ext>
            </a:extLst>
          </p:cNvPr>
          <p:cNvSpPr/>
          <p:nvPr/>
        </p:nvSpPr>
        <p:spPr>
          <a:xfrm>
            <a:off x="3797474" y="3311325"/>
            <a:ext cx="645317" cy="430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F16A7ABF-01A7-463D-AAB5-78FE09B5C631}"/>
              </a:ext>
            </a:extLst>
          </p:cNvPr>
          <p:cNvSpPr/>
          <p:nvPr/>
        </p:nvSpPr>
        <p:spPr>
          <a:xfrm>
            <a:off x="7599867" y="3311324"/>
            <a:ext cx="645317" cy="4308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0053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 形 1">
            <a:extLst>
              <a:ext uri="{FF2B5EF4-FFF2-40B4-BE49-F238E27FC236}">
                <a16:creationId xmlns:a16="http://schemas.microsoft.com/office/drawing/2014/main" id="{B7021D95-2E9C-4FA7-9587-6C9BFB589028}"/>
              </a:ext>
            </a:extLst>
          </p:cNvPr>
          <p:cNvSpPr/>
          <p:nvPr/>
        </p:nvSpPr>
        <p:spPr>
          <a:xfrm rot="2686645">
            <a:off x="4494160" y="1543854"/>
            <a:ext cx="1430064" cy="1443667"/>
          </a:xfrm>
          <a:prstGeom prst="corner">
            <a:avLst/>
          </a:prstGeom>
          <a:solidFill>
            <a:srgbClr val="344F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>
              <a:cs typeface="+mn-ea"/>
              <a:sym typeface="+mn-lt"/>
            </a:endParaRPr>
          </a:p>
        </p:txBody>
      </p:sp>
      <p:sp>
        <p:nvSpPr>
          <p:cNvPr id="3" name="L 形 2">
            <a:extLst>
              <a:ext uri="{FF2B5EF4-FFF2-40B4-BE49-F238E27FC236}">
                <a16:creationId xmlns:a16="http://schemas.microsoft.com/office/drawing/2014/main" id="{8E08C8EC-E51E-4D36-9397-6D478F20B1BF}"/>
              </a:ext>
            </a:extLst>
          </p:cNvPr>
          <p:cNvSpPr/>
          <p:nvPr/>
        </p:nvSpPr>
        <p:spPr>
          <a:xfrm rot="8086645">
            <a:off x="5707857" y="1548081"/>
            <a:ext cx="1420689" cy="1392304"/>
          </a:xfrm>
          <a:prstGeom prst="corner">
            <a:avLst/>
          </a:prstGeom>
          <a:solidFill>
            <a:srgbClr val="CF3B4C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61AF9DE-7C4A-44AA-A07E-DF549FF8F7A1}"/>
              </a:ext>
            </a:extLst>
          </p:cNvPr>
          <p:cNvSpPr txBox="1"/>
          <p:nvPr/>
        </p:nvSpPr>
        <p:spPr>
          <a:xfrm>
            <a:off x="4521418" y="1603477"/>
            <a:ext cx="540648" cy="109959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5500" dirty="0">
                <a:solidFill>
                  <a:schemeClr val="bg1"/>
                </a:solidFill>
                <a:cs typeface="+mn-ea"/>
                <a:sym typeface="+mn-lt"/>
              </a:rPr>
              <a:t>S</a:t>
            </a:r>
            <a:endParaRPr lang="zh-CN" altLang="en-US" sz="55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6C41EE-B5FB-49C1-84D9-039E9B4CCCC2}"/>
              </a:ext>
            </a:extLst>
          </p:cNvPr>
          <p:cNvSpPr txBox="1"/>
          <p:nvPr/>
        </p:nvSpPr>
        <p:spPr>
          <a:xfrm>
            <a:off x="6022244" y="1092021"/>
            <a:ext cx="540648" cy="1099592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5500" dirty="0">
                <a:solidFill>
                  <a:schemeClr val="bg1"/>
                </a:solidFill>
                <a:cs typeface="+mn-ea"/>
                <a:sym typeface="+mn-lt"/>
              </a:rPr>
              <a:t>w</a:t>
            </a:r>
            <a:endParaRPr lang="zh-CN" altLang="en-US" sz="55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圆角矩形 28">
            <a:extLst>
              <a:ext uri="{FF2B5EF4-FFF2-40B4-BE49-F238E27FC236}">
                <a16:creationId xmlns:a16="http://schemas.microsoft.com/office/drawing/2014/main" id="{C5D02168-5020-402E-85CA-CB35C05B3566}"/>
              </a:ext>
            </a:extLst>
          </p:cNvPr>
          <p:cNvSpPr/>
          <p:nvPr/>
        </p:nvSpPr>
        <p:spPr>
          <a:xfrm rot="10800000" flipV="1">
            <a:off x="3284711" y="1312340"/>
            <a:ext cx="272237" cy="276076"/>
          </a:xfrm>
          <a:prstGeom prst="roundRect">
            <a:avLst>
              <a:gd name="adj" fmla="val 5039"/>
            </a:avLst>
          </a:prstGeom>
          <a:solidFill>
            <a:srgbClr val="344F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AA67864-770B-4270-ACDB-FDECC457F64B}"/>
              </a:ext>
            </a:extLst>
          </p:cNvPr>
          <p:cNvSpPr txBox="1"/>
          <p:nvPr/>
        </p:nvSpPr>
        <p:spPr>
          <a:xfrm>
            <a:off x="1482748" y="1205064"/>
            <a:ext cx="1769968" cy="417356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cs typeface="+mn-ea"/>
                <a:sym typeface="+mn-lt"/>
              </a:rPr>
              <a:t>优势 </a:t>
            </a:r>
            <a:r>
              <a:rPr lang="en-US" altLang="zh-CN" dirty="0">
                <a:solidFill>
                  <a:schemeClr val="tx2"/>
                </a:solidFill>
                <a:cs typeface="+mn-ea"/>
                <a:sym typeface="+mn-lt"/>
              </a:rPr>
              <a:t>Strengths</a:t>
            </a:r>
            <a:endParaRPr lang="zh-CN" altLang="en-US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656BB1F-ABC3-49B5-9DEA-F7E2FAE9BB44}"/>
              </a:ext>
            </a:extLst>
          </p:cNvPr>
          <p:cNvCxnSpPr/>
          <p:nvPr/>
        </p:nvCxnSpPr>
        <p:spPr>
          <a:xfrm>
            <a:off x="808344" y="1588417"/>
            <a:ext cx="2229467" cy="1462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6FDFB5DE-EF59-4617-889B-9BDF1CCF9F9F}"/>
              </a:ext>
            </a:extLst>
          </p:cNvPr>
          <p:cNvSpPr/>
          <p:nvPr/>
        </p:nvSpPr>
        <p:spPr>
          <a:xfrm>
            <a:off x="724468" y="1666303"/>
            <a:ext cx="2832480" cy="789125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indent="457200">
              <a:lnSpc>
                <a:spcPct val="130000"/>
              </a:lnSpc>
            </a:pPr>
            <a:r>
              <a:rPr lang="zh-CN" altLang="en-US" sz="1200" dirty="0">
                <a:solidFill>
                  <a:srgbClr val="555555"/>
                </a:solidFill>
                <a:cs typeface="+mn-ea"/>
                <a:sym typeface="+mn-lt"/>
              </a:rPr>
              <a:t>分割车牌区域比较精准，识别的车牌字符在测试集上准确率大概在</a:t>
            </a:r>
            <a:r>
              <a:rPr lang="en-US" altLang="zh-CN" sz="1200" dirty="0">
                <a:solidFill>
                  <a:srgbClr val="555555"/>
                </a:solidFill>
                <a:cs typeface="+mn-ea"/>
                <a:sym typeface="+mn-lt"/>
              </a:rPr>
              <a:t>85%</a:t>
            </a:r>
            <a:r>
              <a:rPr lang="zh-CN" altLang="en-US" sz="1200" dirty="0">
                <a:solidFill>
                  <a:srgbClr val="555555"/>
                </a:solidFill>
                <a:cs typeface="+mn-ea"/>
                <a:sym typeface="+mn-lt"/>
              </a:rPr>
              <a:t>以上，平均每张图片花费</a:t>
            </a:r>
            <a:r>
              <a:rPr lang="en-US" altLang="zh-CN" sz="1200" dirty="0">
                <a:solidFill>
                  <a:srgbClr val="555555"/>
                </a:solidFill>
                <a:cs typeface="+mn-ea"/>
                <a:sym typeface="+mn-lt"/>
              </a:rPr>
              <a:t>0.1s</a:t>
            </a:r>
            <a:r>
              <a:rPr lang="zh-CN" altLang="en-US" sz="1200" dirty="0">
                <a:solidFill>
                  <a:srgbClr val="555555"/>
                </a:solidFill>
                <a:cs typeface="+mn-ea"/>
                <a:sym typeface="+mn-lt"/>
              </a:rPr>
              <a:t>左右。</a:t>
            </a:r>
            <a:endParaRPr lang="en-US" altLang="zh-CN" sz="1200" dirty="0">
              <a:solidFill>
                <a:srgbClr val="555555"/>
              </a:solidFill>
              <a:cs typeface="+mn-ea"/>
              <a:sym typeface="+mn-lt"/>
            </a:endParaRPr>
          </a:p>
        </p:txBody>
      </p:sp>
      <p:sp>
        <p:nvSpPr>
          <p:cNvPr id="14" name="圆角矩形 34">
            <a:extLst>
              <a:ext uri="{FF2B5EF4-FFF2-40B4-BE49-F238E27FC236}">
                <a16:creationId xmlns:a16="http://schemas.microsoft.com/office/drawing/2014/main" id="{A6219D7B-16D5-4B7E-8EC5-8F351892CC48}"/>
              </a:ext>
            </a:extLst>
          </p:cNvPr>
          <p:cNvSpPr/>
          <p:nvPr/>
        </p:nvSpPr>
        <p:spPr>
          <a:xfrm rot="10800000" flipV="1">
            <a:off x="8054226" y="1357949"/>
            <a:ext cx="272237" cy="276076"/>
          </a:xfrm>
          <a:prstGeom prst="roundRect">
            <a:avLst>
              <a:gd name="adj" fmla="val 5039"/>
            </a:avLst>
          </a:prstGeom>
          <a:solidFill>
            <a:srgbClr val="344F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>
              <a:cs typeface="+mn-ea"/>
              <a:sym typeface="+mn-lt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B7DC949-33F1-4E11-8272-20BEC8F090B4}"/>
              </a:ext>
            </a:extLst>
          </p:cNvPr>
          <p:cNvSpPr txBox="1"/>
          <p:nvPr/>
        </p:nvSpPr>
        <p:spPr>
          <a:xfrm>
            <a:off x="8478591" y="1312340"/>
            <a:ext cx="2057419" cy="777455"/>
          </a:xfrm>
          <a:prstGeom prst="rect">
            <a:avLst/>
          </a:prstGeom>
          <a:noFill/>
        </p:spPr>
        <p:txBody>
          <a:bodyPr wrap="none" lIns="91438" tIns="45719" rIns="91438" bIns="45719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2"/>
                </a:solidFill>
                <a:cs typeface="+mn-ea"/>
                <a:sym typeface="+mn-lt"/>
              </a:rPr>
              <a:t>劣势 </a:t>
            </a:r>
            <a:r>
              <a:rPr lang="en-US" altLang="zh-CN" dirty="0">
                <a:solidFill>
                  <a:schemeClr val="tx2"/>
                </a:solidFill>
                <a:cs typeface="+mn-ea"/>
                <a:sym typeface="+mn-lt"/>
              </a:rPr>
              <a:t>Weaknesses</a:t>
            </a:r>
            <a:endParaRPr lang="zh-CN" altLang="en-US" dirty="0">
              <a:solidFill>
                <a:schemeClr val="tx2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80298C1-A8AD-4003-B84E-820A0973EE96}"/>
              </a:ext>
            </a:extLst>
          </p:cNvPr>
          <p:cNvCxnSpPr/>
          <p:nvPr/>
        </p:nvCxnSpPr>
        <p:spPr>
          <a:xfrm>
            <a:off x="8566961" y="1681066"/>
            <a:ext cx="2229467" cy="14627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7FF3ACF1-5126-43A0-A93B-E5B6E5968701}"/>
              </a:ext>
            </a:extLst>
          </p:cNvPr>
          <p:cNvSpPr/>
          <p:nvPr/>
        </p:nvSpPr>
        <p:spPr>
          <a:xfrm>
            <a:off x="8308690" y="1784696"/>
            <a:ext cx="2397219" cy="1509322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555555"/>
                </a:solidFill>
                <a:cs typeface="+mn-ea"/>
                <a:sym typeface="+mn-lt"/>
              </a:rPr>
              <a:t>      </a:t>
            </a:r>
            <a:r>
              <a:rPr lang="en-US" altLang="zh-CN" sz="1200" dirty="0">
                <a:solidFill>
                  <a:srgbClr val="555555"/>
                </a:solidFill>
                <a:cs typeface="+mn-ea"/>
                <a:sym typeface="+mn-lt"/>
              </a:rPr>
              <a:t>1. </a:t>
            </a:r>
            <a:r>
              <a:rPr lang="zh-CN" altLang="en-US" sz="1200" dirty="0">
                <a:solidFill>
                  <a:srgbClr val="555555"/>
                </a:solidFill>
                <a:cs typeface="+mn-ea"/>
                <a:sym typeface="+mn-lt"/>
              </a:rPr>
              <a:t>只实现了蓝色车牌的检测与识别；对于其他车牌识别有待实现。</a:t>
            </a:r>
            <a:endParaRPr lang="en-US" altLang="zh-CN" sz="1200" dirty="0">
              <a:solidFill>
                <a:srgbClr val="555555"/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555555"/>
                </a:solidFill>
                <a:cs typeface="+mn-ea"/>
                <a:sym typeface="+mn-lt"/>
              </a:rPr>
              <a:t>      </a:t>
            </a:r>
            <a:r>
              <a:rPr lang="en-US" altLang="zh-CN" sz="1200" dirty="0">
                <a:solidFill>
                  <a:srgbClr val="555555"/>
                </a:solidFill>
                <a:cs typeface="+mn-ea"/>
                <a:sym typeface="+mn-lt"/>
              </a:rPr>
              <a:t>2. </a:t>
            </a:r>
            <a:r>
              <a:rPr lang="zh-CN" altLang="en-US" sz="1200" dirty="0">
                <a:solidFill>
                  <a:srgbClr val="555555"/>
                </a:solidFill>
                <a:cs typeface="+mn-ea"/>
                <a:sym typeface="+mn-lt"/>
              </a:rPr>
              <a:t>模型识别的准确率还有待提高，对某些车牌定位和识别仍不准确。</a:t>
            </a:r>
            <a:endParaRPr lang="en-US" altLang="zh-CN" sz="1200" dirty="0">
              <a:solidFill>
                <a:srgbClr val="555555"/>
              </a:solidFill>
              <a:cs typeface="+mn-ea"/>
              <a:sym typeface="+mn-lt"/>
            </a:endParaRPr>
          </a:p>
        </p:txBody>
      </p:sp>
      <p:sp>
        <p:nvSpPr>
          <p:cNvPr id="26" name="TextBox 42">
            <a:extLst>
              <a:ext uri="{FF2B5EF4-FFF2-40B4-BE49-F238E27FC236}">
                <a16:creationId xmlns:a16="http://schemas.microsoft.com/office/drawing/2014/main" id="{05F18288-337C-4308-A078-A7B29E77FCEA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5.3 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总结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539579-7362-45C7-BF6C-FFB5E33EE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07" y="2464092"/>
            <a:ext cx="3949887" cy="422581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76DE10B-DF9F-4C1B-9972-39FE20B51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9611" y="3245907"/>
            <a:ext cx="3312193" cy="147991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CE4B657-FABD-4347-AAB8-84EDEDC1F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611" y="5015679"/>
            <a:ext cx="3312193" cy="153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94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10" grpId="0" animBg="1"/>
      <p:bldP spid="11" grpId="0"/>
      <p:bldP spid="13" grpId="0"/>
      <p:bldP spid="14" grpId="0" animBg="1"/>
      <p:bldP spid="15" grpId="0"/>
      <p:bldP spid="17" grpId="0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F3B29DC-3C1E-4571-B68A-E25EFD3B0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9" t="6677" r="6720" b="6693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C774C83-6782-48C9-98AF-F1BC764DBC7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7" t="24071" r="37290" b="24627"/>
          <a:stretch/>
        </p:blipFill>
        <p:spPr>
          <a:xfrm>
            <a:off x="5359400" y="536575"/>
            <a:ext cx="1473200" cy="167932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AE64323-C918-4DDA-8DE5-3A39BDC59763}"/>
              </a:ext>
            </a:extLst>
          </p:cNvPr>
          <p:cNvSpPr txBox="1"/>
          <p:nvPr/>
        </p:nvSpPr>
        <p:spPr>
          <a:xfrm>
            <a:off x="2328445" y="2492976"/>
            <a:ext cx="753510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484848"/>
                </a:solidFill>
                <a:cs typeface="+mn-ea"/>
                <a:sym typeface="+mn-lt"/>
              </a:rPr>
              <a:t>谢谢大家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A5FC903-C042-4D22-8A82-DA8EF344EFC5}"/>
              </a:ext>
            </a:extLst>
          </p:cNvPr>
          <p:cNvSpPr txBox="1"/>
          <p:nvPr/>
        </p:nvSpPr>
        <p:spPr>
          <a:xfrm>
            <a:off x="2477070" y="4026902"/>
            <a:ext cx="7237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dirty="0">
                <a:solidFill>
                  <a:srgbClr val="484848"/>
                </a:solidFill>
                <a:cs typeface="+mn-ea"/>
                <a:sym typeface="+mn-lt"/>
              </a:rPr>
              <a:t>Thank you for watching</a:t>
            </a:r>
            <a:endParaRPr lang="zh-CN" altLang="en-US" sz="2000" dirty="0">
              <a:solidFill>
                <a:srgbClr val="484848"/>
              </a:solidFill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6D91718-7C03-4496-9D75-5412335226DA}"/>
              </a:ext>
            </a:extLst>
          </p:cNvPr>
          <p:cNvSpPr txBox="1"/>
          <p:nvPr/>
        </p:nvSpPr>
        <p:spPr>
          <a:xfrm>
            <a:off x="4442733" y="6013648"/>
            <a:ext cx="4412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484848"/>
                </a:solidFill>
                <a:cs typeface="+mn-ea"/>
                <a:sym typeface="+mn-lt"/>
              </a:rPr>
              <a:t>第二组成员：刘伟、石自强、王圣洁、张淼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1715AEF4-89BE-48C4-B1B2-AE2EEA59D8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804" y="5888769"/>
            <a:ext cx="769257" cy="432656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E2DE64C-4B43-49F1-9FF0-6AF4CB3B4DDA}"/>
              </a:ext>
            </a:extLst>
          </p:cNvPr>
          <p:cNvGrpSpPr/>
          <p:nvPr/>
        </p:nvGrpSpPr>
        <p:grpSpPr>
          <a:xfrm>
            <a:off x="-1" y="3794229"/>
            <a:ext cx="12195977" cy="71730"/>
            <a:chOff x="-1" y="3794229"/>
            <a:chExt cx="12195977" cy="7173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14E2647-81FC-4C15-842A-CC557B11C546}"/>
                </a:ext>
              </a:extLst>
            </p:cNvPr>
            <p:cNvSpPr/>
            <p:nvPr/>
          </p:nvSpPr>
          <p:spPr>
            <a:xfrm>
              <a:off x="-1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9599FE8-5AB4-49CA-9CBF-A5A67E44283E}"/>
                </a:ext>
              </a:extLst>
            </p:cNvPr>
            <p:cNvSpPr/>
            <p:nvPr/>
          </p:nvSpPr>
          <p:spPr>
            <a:xfrm>
              <a:off x="1304630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A5B519EC-9FFA-4465-8EE8-112CBECAB1C3}"/>
                </a:ext>
              </a:extLst>
            </p:cNvPr>
            <p:cNvSpPr/>
            <p:nvPr/>
          </p:nvSpPr>
          <p:spPr>
            <a:xfrm>
              <a:off x="2877018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BE54C905-3CFC-44CF-97E6-F60D0ABF4F26}"/>
                </a:ext>
              </a:extLst>
            </p:cNvPr>
            <p:cNvSpPr/>
            <p:nvPr/>
          </p:nvSpPr>
          <p:spPr>
            <a:xfrm>
              <a:off x="4181649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894C46E-1190-4995-A2CD-090F3037BB82}"/>
                </a:ext>
              </a:extLst>
            </p:cNvPr>
            <p:cNvSpPr/>
            <p:nvPr/>
          </p:nvSpPr>
          <p:spPr>
            <a:xfrm>
              <a:off x="5754037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639BB04-0FC6-44FC-A9DD-10203C795D4E}"/>
                </a:ext>
              </a:extLst>
            </p:cNvPr>
            <p:cNvSpPr/>
            <p:nvPr/>
          </p:nvSpPr>
          <p:spPr>
            <a:xfrm>
              <a:off x="7058668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26294C3-4510-423F-91C9-CFB81F4C06DA}"/>
                </a:ext>
              </a:extLst>
            </p:cNvPr>
            <p:cNvSpPr/>
            <p:nvPr/>
          </p:nvSpPr>
          <p:spPr>
            <a:xfrm>
              <a:off x="8631056" y="3794229"/>
              <a:ext cx="1316485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AA23EDA-2145-4429-9291-BCEFE412F9F5}"/>
                </a:ext>
              </a:extLst>
            </p:cNvPr>
            <p:cNvSpPr/>
            <p:nvPr/>
          </p:nvSpPr>
          <p:spPr>
            <a:xfrm>
              <a:off x="9935687" y="3794229"/>
              <a:ext cx="1572388" cy="71730"/>
            </a:xfrm>
            <a:prstGeom prst="rect">
              <a:avLst/>
            </a:prstGeom>
            <a:solidFill>
              <a:srgbClr val="C70E2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5124E841-AC0D-4F4A-BD21-A7ED49971213}"/>
                </a:ext>
              </a:extLst>
            </p:cNvPr>
            <p:cNvSpPr/>
            <p:nvPr/>
          </p:nvSpPr>
          <p:spPr>
            <a:xfrm>
              <a:off x="11508076" y="3794229"/>
              <a:ext cx="687900" cy="71730"/>
            </a:xfrm>
            <a:prstGeom prst="rect">
              <a:avLst/>
            </a:prstGeom>
            <a:solidFill>
              <a:srgbClr val="06284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785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5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第一部分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800" dirty="0">
                <a:solidFill>
                  <a:srgbClr val="484848"/>
                </a:solidFill>
                <a:cs typeface="+mn-ea"/>
                <a:sym typeface="+mn-lt"/>
              </a:rPr>
              <a:t>车辆车牌数据集收集与制作</a:t>
            </a:r>
          </a:p>
          <a:p>
            <a:endParaRPr lang="zh-CN" altLang="en-US" sz="6600" dirty="0">
              <a:solidFill>
                <a:srgbClr val="484848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8484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6">
            <a:extLst>
              <a:ext uri="{FF2B5EF4-FFF2-40B4-BE49-F238E27FC236}">
                <a16:creationId xmlns:a16="http://schemas.microsoft.com/office/drawing/2014/main" id="{28716289-0742-452B-928E-E41F367F72AC}"/>
              </a:ext>
            </a:extLst>
          </p:cNvPr>
          <p:cNvSpPr txBox="1"/>
          <p:nvPr/>
        </p:nvSpPr>
        <p:spPr>
          <a:xfrm>
            <a:off x="5432611" y="4077284"/>
            <a:ext cx="1559859" cy="6985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just"/>
            <a:r>
              <a:rPr lang="zh-CN" altLang="en-US" sz="1050" b="1" dirty="0">
                <a:cs typeface="+mn-ea"/>
                <a:sym typeface="+mn-lt"/>
              </a:rPr>
              <a:t>根据事物运动规律和行业发展趋势，某某某问题是行业发展的趋势。</a:t>
            </a:r>
          </a:p>
        </p:txBody>
      </p:sp>
      <p:sp>
        <p:nvSpPr>
          <p:cNvPr id="19" name="等腰三角形 45">
            <a:extLst>
              <a:ext uri="{FF2B5EF4-FFF2-40B4-BE49-F238E27FC236}">
                <a16:creationId xmlns:a16="http://schemas.microsoft.com/office/drawing/2014/main" id="{0CD0E401-F7E2-4F2C-9AD0-19FFE7D6836A}"/>
              </a:ext>
            </a:extLst>
          </p:cNvPr>
          <p:cNvSpPr/>
          <p:nvPr/>
        </p:nvSpPr>
        <p:spPr>
          <a:xfrm>
            <a:off x="5331492" y="3913205"/>
            <a:ext cx="1773057" cy="959867"/>
          </a:xfrm>
          <a:custGeom>
            <a:avLst/>
            <a:gdLst/>
            <a:ahLst/>
            <a:cxnLst/>
            <a:rect l="l" t="t" r="r" b="b"/>
            <a:pathLst>
              <a:path w="1773057" h="959867">
                <a:moveTo>
                  <a:pt x="886528" y="0"/>
                </a:moveTo>
                <a:lnTo>
                  <a:pt x="953045" y="84733"/>
                </a:lnTo>
                <a:lnTo>
                  <a:pt x="1627198" y="84733"/>
                </a:lnTo>
                <a:cubicBezTo>
                  <a:pt x="1707754" y="84733"/>
                  <a:pt x="1773057" y="150036"/>
                  <a:pt x="1773057" y="230592"/>
                </a:cubicBezTo>
                <a:lnTo>
                  <a:pt x="1773057" y="814008"/>
                </a:lnTo>
                <a:cubicBezTo>
                  <a:pt x="1773057" y="894564"/>
                  <a:pt x="1707754" y="959867"/>
                  <a:pt x="1627198" y="959867"/>
                </a:cubicBezTo>
                <a:lnTo>
                  <a:pt x="145859" y="959867"/>
                </a:lnTo>
                <a:cubicBezTo>
                  <a:pt x="65303" y="959867"/>
                  <a:pt x="0" y="894564"/>
                  <a:pt x="0" y="814008"/>
                </a:cubicBezTo>
                <a:lnTo>
                  <a:pt x="0" y="230592"/>
                </a:lnTo>
                <a:cubicBezTo>
                  <a:pt x="0" y="150036"/>
                  <a:pt x="65303" y="84733"/>
                  <a:pt x="145859" y="84733"/>
                </a:cubicBezTo>
                <a:lnTo>
                  <a:pt x="820011" y="84733"/>
                </a:lnTo>
                <a:close/>
              </a:path>
            </a:pathLst>
          </a:custGeom>
          <a:noFill/>
          <a:ln w="12700">
            <a:solidFill>
              <a:srgbClr val="CF3B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42">
            <a:extLst>
              <a:ext uri="{FF2B5EF4-FFF2-40B4-BE49-F238E27FC236}">
                <a16:creationId xmlns:a16="http://schemas.microsoft.com/office/drawing/2014/main" id="{F2F7ED78-01B1-4A10-BC0B-D1209C2179E5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1.1 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搜集车辆信息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11CC4B3-F983-4FEA-8D9F-B32794DB0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06" y="1012276"/>
            <a:ext cx="7619947" cy="4763373"/>
          </a:xfrm>
          <a:prstGeom prst="rect">
            <a:avLst/>
          </a:prstGeom>
        </p:spPr>
      </p:pic>
      <p:sp>
        <p:nvSpPr>
          <p:cNvPr id="25" name="对话气泡: 矩形 24">
            <a:extLst>
              <a:ext uri="{FF2B5EF4-FFF2-40B4-BE49-F238E27FC236}">
                <a16:creationId xmlns:a16="http://schemas.microsoft.com/office/drawing/2014/main" id="{3BF027CB-CCCB-4768-99B6-77BAE4335279}"/>
              </a:ext>
            </a:extLst>
          </p:cNvPr>
          <p:cNvSpPr/>
          <p:nvPr/>
        </p:nvSpPr>
        <p:spPr>
          <a:xfrm>
            <a:off x="8871136" y="1575473"/>
            <a:ext cx="2660158" cy="3032449"/>
          </a:xfrm>
          <a:prstGeom prst="wedgeRectCallout">
            <a:avLst>
              <a:gd name="adj1" fmla="val -73195"/>
              <a:gd name="adj2" fmla="val -224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小组各个成员就近在学校、街道、小区不同场景，不同角度，车头车尾下拍摄搜集车辆车牌数据集，一共</a:t>
            </a:r>
            <a:r>
              <a:rPr lang="en-US" altLang="zh-CN" dirty="0"/>
              <a:t>400</a:t>
            </a:r>
            <a:r>
              <a:rPr lang="zh-CN" altLang="en-US" dirty="0"/>
              <a:t>张图像。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801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2">
            <a:extLst>
              <a:ext uri="{FF2B5EF4-FFF2-40B4-BE49-F238E27FC236}">
                <a16:creationId xmlns:a16="http://schemas.microsoft.com/office/drawing/2014/main" id="{F794CAF2-A895-41AB-993B-4E8DAF28F8D8}"/>
              </a:ext>
            </a:extLst>
          </p:cNvPr>
          <p:cNvSpPr txBox="1"/>
          <p:nvPr/>
        </p:nvSpPr>
        <p:spPr>
          <a:xfrm>
            <a:off x="1311470" y="315858"/>
            <a:ext cx="4878667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1.2 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制作</a:t>
            </a:r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U-net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模型所需数据集</a:t>
            </a: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56CBD9E7-9EAB-4959-81CD-BA981CAF0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99" y="1925017"/>
            <a:ext cx="7115354" cy="4577353"/>
          </a:xfrm>
          <a:prstGeom prst="rect">
            <a:avLst/>
          </a:prstGeom>
        </p:spPr>
      </p:pic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7E56A1C6-1374-47C6-99D3-D7E5EF0D32A9}"/>
              </a:ext>
            </a:extLst>
          </p:cNvPr>
          <p:cNvSpPr/>
          <p:nvPr/>
        </p:nvSpPr>
        <p:spPr>
          <a:xfrm>
            <a:off x="162523" y="947263"/>
            <a:ext cx="11757623" cy="6438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利用</a:t>
            </a:r>
            <a:r>
              <a:rPr lang="en-US" altLang="zh-CN" dirty="0"/>
              <a:t>labelme</a:t>
            </a:r>
            <a:r>
              <a:rPr lang="zh-CN" altLang="en-US" dirty="0"/>
              <a:t>对车牌区域打标签，生成对应的</a:t>
            </a:r>
            <a:r>
              <a:rPr lang="en-US" altLang="zh-CN" dirty="0"/>
              <a:t>json</a:t>
            </a:r>
            <a:r>
              <a:rPr lang="zh-CN" altLang="en-US" dirty="0"/>
              <a:t>文件，并从</a:t>
            </a:r>
            <a:r>
              <a:rPr lang="en-US" altLang="zh-CN" dirty="0"/>
              <a:t>json</a:t>
            </a:r>
            <a:r>
              <a:rPr lang="zh-CN" altLang="en-US" dirty="0"/>
              <a:t>文件生成对应的</a:t>
            </a:r>
            <a:r>
              <a:rPr lang="en-US" altLang="zh-CN" dirty="0"/>
              <a:t>json</a:t>
            </a:r>
            <a:r>
              <a:rPr lang="zh-CN" altLang="en-US" dirty="0"/>
              <a:t>文件夹并提取标签图像。</a:t>
            </a: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3BDD9E47-E222-42ED-BAA3-1D3D8CC10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953" y="1934502"/>
            <a:ext cx="5963482" cy="4639322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8D3475EE-8ED7-4F62-9CA8-CAD33C8612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23" y="1706529"/>
            <a:ext cx="6489728" cy="4867295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AA3CA79-2526-4FA8-A3FF-B5DA49555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5606" y="1831363"/>
            <a:ext cx="6906589" cy="476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1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42">
            <a:extLst>
              <a:ext uri="{FF2B5EF4-FFF2-40B4-BE49-F238E27FC236}">
                <a16:creationId xmlns:a16="http://schemas.microsoft.com/office/drawing/2014/main" id="{7DDD0961-D6F5-4630-9DEA-B675D28E89CD}"/>
              </a:ext>
            </a:extLst>
          </p:cNvPr>
          <p:cNvSpPr txBox="1"/>
          <p:nvPr/>
        </p:nvSpPr>
        <p:spPr>
          <a:xfrm>
            <a:off x="1311470" y="315858"/>
            <a:ext cx="4878667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1.2 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制作</a:t>
            </a:r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U-net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模型所需数据集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B0B17C8A-A09E-4E5C-9FCF-4D6F25D13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" y="1890153"/>
            <a:ext cx="10525760" cy="4731110"/>
          </a:xfrm>
          <a:prstGeom prst="rect">
            <a:avLst/>
          </a:prstGeom>
        </p:spPr>
      </p:pic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EEAA8C4D-E85D-4F62-9451-5B7D3731A9A4}"/>
              </a:ext>
            </a:extLst>
          </p:cNvPr>
          <p:cNvSpPr/>
          <p:nvPr/>
        </p:nvSpPr>
        <p:spPr>
          <a:xfrm>
            <a:off x="865467" y="1067061"/>
            <a:ext cx="9926320" cy="7596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每一张图像对应一张标签图像，经过处理标签图像像素包含两类，即：车牌（</a:t>
            </a:r>
            <a:r>
              <a:rPr lang="en-US" altLang="zh-CN" dirty="0"/>
              <a:t>255</a:t>
            </a:r>
            <a:r>
              <a:rPr lang="zh-CN" altLang="en-US" dirty="0"/>
              <a:t>）背景（</a:t>
            </a:r>
            <a:r>
              <a:rPr lang="en-US" altLang="zh-CN" dirty="0"/>
              <a:t>0</a:t>
            </a:r>
            <a:r>
              <a:rPr lang="zh-CN" altLang="en-US" dirty="0"/>
              <a:t>）；</a:t>
            </a:r>
            <a:endParaRPr lang="en-US" altLang="zh-CN" dirty="0"/>
          </a:p>
          <a:p>
            <a:r>
              <a:rPr lang="zh-CN" altLang="en-US" dirty="0"/>
              <a:t>最后利用</a:t>
            </a:r>
            <a:r>
              <a:rPr lang="en-US" altLang="zh-CN" dirty="0"/>
              <a:t>Augmentor</a:t>
            </a:r>
            <a:r>
              <a:rPr lang="zh-CN" altLang="en-US" dirty="0"/>
              <a:t>包进行一定的数据增强，最后训练集扩充到</a:t>
            </a:r>
            <a:r>
              <a:rPr lang="en-US" altLang="zh-CN" dirty="0"/>
              <a:t>1000</a:t>
            </a:r>
            <a:r>
              <a:rPr lang="zh-CN" altLang="en-US" dirty="0"/>
              <a:t>张图像数据。</a:t>
            </a:r>
          </a:p>
        </p:txBody>
      </p:sp>
    </p:spTree>
    <p:extLst>
      <p:ext uri="{BB962C8B-B14F-4D97-AF65-F5344CB8AC3E}">
        <p14:creationId xmlns:p14="http://schemas.microsoft.com/office/powerpoint/2010/main" val="185940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1F2CD67A-B099-47BB-A39B-54BFFB77D3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9" t="6677" r="6720" b="6693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6A0E1BF-1728-479F-B549-3663266EC3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592" y="6060713"/>
            <a:ext cx="2734062" cy="5394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14C474-AAB9-4151-BAC9-FD20AEE29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24114" r="34678" b="22737"/>
          <a:stretch/>
        </p:blipFill>
        <p:spPr>
          <a:xfrm>
            <a:off x="1651394" y="1134208"/>
            <a:ext cx="2094129" cy="2172731"/>
          </a:xfrm>
          <a:prstGeom prst="rect">
            <a:avLst/>
          </a:prstGeom>
        </p:spPr>
      </p:pic>
      <p:sp>
        <p:nvSpPr>
          <p:cNvPr id="7" name="TextBox 12">
            <a:extLst>
              <a:ext uri="{FF2B5EF4-FFF2-40B4-BE49-F238E27FC236}">
                <a16:creationId xmlns:a16="http://schemas.microsoft.com/office/drawing/2014/main" id="{E8043F6F-DD71-4645-8971-26F34E1D6B15}"/>
              </a:ext>
            </a:extLst>
          </p:cNvPr>
          <p:cNvSpPr txBox="1"/>
          <p:nvPr/>
        </p:nvSpPr>
        <p:spPr>
          <a:xfrm>
            <a:off x="2472996" y="1849942"/>
            <a:ext cx="8067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6600" dirty="0">
                <a:solidFill>
                  <a:srgbClr val="484848"/>
                </a:solidFill>
                <a:latin typeface="+mn-lt"/>
                <a:ea typeface="+mn-ea"/>
                <a:cs typeface="+mn-ea"/>
                <a:sym typeface="+mn-lt"/>
              </a:rPr>
              <a:t>第二部分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B369D6C-C612-49B5-93B3-5EE8AD9E8D07}"/>
              </a:ext>
            </a:extLst>
          </p:cNvPr>
          <p:cNvGrpSpPr/>
          <p:nvPr/>
        </p:nvGrpSpPr>
        <p:grpSpPr>
          <a:xfrm>
            <a:off x="-4151" y="0"/>
            <a:ext cx="12196151" cy="6858000"/>
            <a:chOff x="-4151" y="0"/>
            <a:chExt cx="12196151" cy="685800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3297A512-334C-4BB2-8100-59F63C0B3CD1}"/>
                </a:ext>
              </a:extLst>
            </p:cNvPr>
            <p:cNvGrpSpPr/>
            <p:nvPr/>
          </p:nvGrpSpPr>
          <p:grpSpPr>
            <a:xfrm>
              <a:off x="0" y="0"/>
              <a:ext cx="3001030" cy="109728"/>
              <a:chOff x="0" y="0"/>
              <a:chExt cx="3001030" cy="109728"/>
            </a:xfrm>
          </p:grpSpPr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5D604D0F-DF26-4DF4-BA56-421E2073D19E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2112ED3F-CA9D-4831-9620-B2AECEBE215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707573DA-7C8A-4295-9645-089699C5CF94}"/>
                </a:ext>
              </a:extLst>
            </p:cNvPr>
            <p:cNvGrpSpPr/>
            <p:nvPr/>
          </p:nvGrpSpPr>
          <p:grpSpPr>
            <a:xfrm>
              <a:off x="8994788" y="0"/>
              <a:ext cx="3197212" cy="109728"/>
              <a:chOff x="0" y="0"/>
              <a:chExt cx="3001030" cy="109728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1ED0E2D4-0F71-4678-9520-FC43D98FBCD5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4D5A5A30-B7BE-4761-BDC3-5F291ADA11A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5EDA0B-7BE6-40F0-B01F-EECD80B2FF21}"/>
                </a:ext>
              </a:extLst>
            </p:cNvPr>
            <p:cNvGrpSpPr/>
            <p:nvPr/>
          </p:nvGrpSpPr>
          <p:grpSpPr>
            <a:xfrm>
              <a:off x="5997909" y="0"/>
              <a:ext cx="3001030" cy="109728"/>
              <a:chOff x="0" y="0"/>
              <a:chExt cx="3001030" cy="109728"/>
            </a:xfrm>
          </p:grpSpPr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178E8E22-A759-417F-9D08-159AE357DBF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96064E53-8C3E-4625-9499-E9A2367FB43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CD63B54-8877-4555-B605-D02460D92FC7}"/>
                </a:ext>
              </a:extLst>
            </p:cNvPr>
            <p:cNvGrpSpPr/>
            <p:nvPr/>
          </p:nvGrpSpPr>
          <p:grpSpPr>
            <a:xfrm>
              <a:off x="2996879" y="0"/>
              <a:ext cx="3001030" cy="109728"/>
              <a:chOff x="0" y="0"/>
              <a:chExt cx="3001030" cy="109728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95CC89B-78CA-4C82-B5D6-6DE0D1866A2A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ADCAB0D-4CD3-4151-8C74-64D4D056592F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95A38C03-944C-458B-A486-0DCE30FDF237}"/>
                </a:ext>
              </a:extLst>
            </p:cNvPr>
            <p:cNvGrpSpPr/>
            <p:nvPr/>
          </p:nvGrpSpPr>
          <p:grpSpPr>
            <a:xfrm>
              <a:off x="-4151" y="6748272"/>
              <a:ext cx="3001030" cy="109728"/>
              <a:chOff x="0" y="0"/>
              <a:chExt cx="3001030" cy="109728"/>
            </a:xfrm>
          </p:grpSpPr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C6775FAD-AC6E-4B11-A7D6-08C26B52044C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BEA3CE06-701C-4DDC-A81F-E5A65B3FA9E2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6BCCE02-56D2-45A9-8F79-91B03E2CD5A6}"/>
                </a:ext>
              </a:extLst>
            </p:cNvPr>
            <p:cNvGrpSpPr/>
            <p:nvPr/>
          </p:nvGrpSpPr>
          <p:grpSpPr>
            <a:xfrm>
              <a:off x="5993758" y="6748272"/>
              <a:ext cx="3001030" cy="109728"/>
              <a:chOff x="0" y="0"/>
              <a:chExt cx="3001030" cy="109728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19CD7E-0DD2-4D83-92D8-E01BFA82B92B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A3B2F5F0-03A5-4391-B7A9-7C34A10B6085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899A0142-FBF5-4236-956C-346CD1851CA0}"/>
                </a:ext>
              </a:extLst>
            </p:cNvPr>
            <p:cNvGrpSpPr/>
            <p:nvPr/>
          </p:nvGrpSpPr>
          <p:grpSpPr>
            <a:xfrm>
              <a:off x="2992728" y="6748272"/>
              <a:ext cx="3001030" cy="109728"/>
              <a:chOff x="0" y="0"/>
              <a:chExt cx="3001030" cy="109728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7AE3187-F330-4265-A1B6-6FA443D16529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1C0F31F2-AE40-431E-B7C4-29C1DFC7771C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E7125E5-B37E-43C0-8339-FEF90D76DBCC}"/>
                </a:ext>
              </a:extLst>
            </p:cNvPr>
            <p:cNvGrpSpPr/>
            <p:nvPr/>
          </p:nvGrpSpPr>
          <p:grpSpPr>
            <a:xfrm>
              <a:off x="8994788" y="6748272"/>
              <a:ext cx="3197212" cy="109728"/>
              <a:chOff x="0" y="0"/>
              <a:chExt cx="3001030" cy="109728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3C16523F-6B1E-4561-BBF7-2058BD36336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EED1299B-32F9-407E-94A7-3A38E9874799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D13C5C57-4A7B-4D8C-982E-09700291C688}"/>
                </a:ext>
              </a:extLst>
            </p:cNvPr>
            <p:cNvGrpSpPr/>
            <p:nvPr/>
          </p:nvGrpSpPr>
          <p:grpSpPr>
            <a:xfrm rot="16200000">
              <a:off x="-1543742" y="1653470"/>
              <a:ext cx="3197212" cy="109728"/>
              <a:chOff x="0" y="0"/>
              <a:chExt cx="3001030" cy="109728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50CD75AB-957E-4F80-AD9F-BEAD9C69AEED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CE540AB2-8CEF-4A54-B988-285BF448A924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5323858F-2BEE-4A07-8760-BA3F2BCA6A00}"/>
                </a:ext>
              </a:extLst>
            </p:cNvPr>
            <p:cNvGrpSpPr/>
            <p:nvPr/>
          </p:nvGrpSpPr>
          <p:grpSpPr>
            <a:xfrm rot="16200000">
              <a:off x="-1667877" y="4970666"/>
              <a:ext cx="3441332" cy="113879"/>
              <a:chOff x="0" y="0"/>
              <a:chExt cx="3001030" cy="109728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0617FDD5-F223-4DB1-9021-7A1905D2CA8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43A28B4B-7691-4C2F-A0B8-1774443D79B1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2B1BB0C-F546-40B3-ABB0-145C7A878C20}"/>
                </a:ext>
              </a:extLst>
            </p:cNvPr>
            <p:cNvGrpSpPr/>
            <p:nvPr/>
          </p:nvGrpSpPr>
          <p:grpSpPr>
            <a:xfrm rot="16200000">
              <a:off x="10538530" y="1653470"/>
              <a:ext cx="3197212" cy="109728"/>
              <a:chOff x="0" y="0"/>
              <a:chExt cx="3001030" cy="109728"/>
            </a:xfrm>
          </p:grpSpPr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9F86426-CDD7-4F6E-9EC9-8FCEE939D761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D37BF6F2-09D7-41CE-8FD1-F88B6D644AEA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F464884-B34C-4B24-AD08-5622359221A6}"/>
                </a:ext>
              </a:extLst>
            </p:cNvPr>
            <p:cNvGrpSpPr/>
            <p:nvPr/>
          </p:nvGrpSpPr>
          <p:grpSpPr>
            <a:xfrm rot="16200000">
              <a:off x="10414395" y="4970666"/>
              <a:ext cx="3441332" cy="113879"/>
              <a:chOff x="0" y="0"/>
              <a:chExt cx="3001030" cy="10972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964A98-CB9E-4C18-85C1-7A89E652D13F}"/>
                  </a:ext>
                </a:extLst>
              </p:cNvPr>
              <p:cNvSpPr/>
              <p:nvPr/>
            </p:nvSpPr>
            <p:spPr>
              <a:xfrm flipV="1">
                <a:off x="0" y="0"/>
                <a:ext cx="1367596" cy="109728"/>
              </a:xfrm>
              <a:prstGeom prst="rect">
                <a:avLst/>
              </a:prstGeom>
              <a:solidFill>
                <a:srgbClr val="062845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F37D85CA-E6C4-497D-B8A0-95DCAD7BC970}"/>
                  </a:ext>
                </a:extLst>
              </p:cNvPr>
              <p:cNvSpPr/>
              <p:nvPr/>
            </p:nvSpPr>
            <p:spPr>
              <a:xfrm flipV="1">
                <a:off x="1367596" y="0"/>
                <a:ext cx="1633434" cy="109728"/>
              </a:xfrm>
              <a:prstGeom prst="rect">
                <a:avLst/>
              </a:prstGeom>
              <a:solidFill>
                <a:srgbClr val="C70E23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pic>
        <p:nvPicPr>
          <p:cNvPr id="55" name="图片 54">
            <a:extLst>
              <a:ext uri="{FF2B5EF4-FFF2-40B4-BE49-F238E27FC236}">
                <a16:creationId xmlns:a16="http://schemas.microsoft.com/office/drawing/2014/main" id="{EFACDAAF-B3C5-47A8-81D2-D0B711311C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38536A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300" y="2960980"/>
            <a:ext cx="5301002" cy="145020"/>
          </a:xfrm>
          <a:prstGeom prst="rect">
            <a:avLst/>
          </a:prstGeom>
        </p:spPr>
      </p:pic>
      <p:sp>
        <p:nvSpPr>
          <p:cNvPr id="57" name="TextBox 12">
            <a:extLst>
              <a:ext uri="{FF2B5EF4-FFF2-40B4-BE49-F238E27FC236}">
                <a16:creationId xmlns:a16="http://schemas.microsoft.com/office/drawing/2014/main" id="{B7D692BB-98D4-4846-A3AB-3BE0897A580C}"/>
              </a:ext>
            </a:extLst>
          </p:cNvPr>
          <p:cNvSpPr txBox="1"/>
          <p:nvPr/>
        </p:nvSpPr>
        <p:spPr>
          <a:xfrm>
            <a:off x="2232214" y="3346064"/>
            <a:ext cx="806761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4800" dirty="0">
                <a:solidFill>
                  <a:srgbClr val="484848"/>
                </a:solidFill>
                <a:cs typeface="+mn-ea"/>
                <a:sym typeface="+mn-lt"/>
              </a:rPr>
              <a:t>基于</a:t>
            </a:r>
            <a:r>
              <a:rPr lang="en-US" altLang="zh-CN" sz="4800" dirty="0">
                <a:solidFill>
                  <a:srgbClr val="484848"/>
                </a:solidFill>
                <a:cs typeface="+mn-ea"/>
                <a:sym typeface="+mn-lt"/>
              </a:rPr>
              <a:t>u-net</a:t>
            </a:r>
            <a:r>
              <a:rPr lang="zh-CN" altLang="en-US" sz="4800" dirty="0">
                <a:solidFill>
                  <a:srgbClr val="484848"/>
                </a:solidFill>
                <a:cs typeface="+mn-ea"/>
                <a:sym typeface="+mn-lt"/>
              </a:rPr>
              <a:t>模型分割车牌区域</a:t>
            </a:r>
          </a:p>
          <a:p>
            <a:endParaRPr lang="zh-CN" altLang="en-US" sz="6600" dirty="0">
              <a:solidFill>
                <a:srgbClr val="484848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8355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图片 55">
            <a:extLst>
              <a:ext uri="{FF2B5EF4-FFF2-40B4-BE49-F238E27FC236}">
                <a16:creationId xmlns:a16="http://schemas.microsoft.com/office/drawing/2014/main" id="{33B2B867-5722-4097-AB66-8CF40BD80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98" y="2446244"/>
            <a:ext cx="4085231" cy="4095898"/>
          </a:xfrm>
          <a:prstGeom prst="rect">
            <a:avLst/>
          </a:prstGeom>
        </p:spPr>
      </p:pic>
      <p:sp>
        <p:nvSpPr>
          <p:cNvPr id="49" name="TextBox 42">
            <a:extLst>
              <a:ext uri="{FF2B5EF4-FFF2-40B4-BE49-F238E27FC236}">
                <a16:creationId xmlns:a16="http://schemas.microsoft.com/office/drawing/2014/main" id="{2052E58D-DADD-4C07-A293-B9F72BF007B9}"/>
              </a:ext>
            </a:extLst>
          </p:cNvPr>
          <p:cNvSpPr txBox="1"/>
          <p:nvPr/>
        </p:nvSpPr>
        <p:spPr>
          <a:xfrm>
            <a:off x="1311470" y="315858"/>
            <a:ext cx="364936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en-US" altLang="zh-CN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2.1 U-net</a:t>
            </a:r>
            <a:r>
              <a:rPr lang="zh-CN" altLang="en-US" b="0" dirty="0">
                <a:solidFill>
                  <a:srgbClr val="444444"/>
                </a:solidFill>
                <a:latin typeface="+mn-lt"/>
                <a:ea typeface="+mn-ea"/>
                <a:cs typeface="+mn-ea"/>
                <a:sym typeface="+mn-lt"/>
              </a:rPr>
              <a:t>模型概述</a:t>
            </a:r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B600AE06-FAE5-495C-BC35-5E81723D76FF}"/>
              </a:ext>
            </a:extLst>
          </p:cNvPr>
          <p:cNvSpPr/>
          <p:nvPr/>
        </p:nvSpPr>
        <p:spPr>
          <a:xfrm>
            <a:off x="600271" y="980440"/>
            <a:ext cx="4225730" cy="1447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目标检测定位准确，通过边界框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来定位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，但定位完车牌后还有其他的背景、噪音，不方便接下来的操作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（矫正和端到端的车牌字符识别）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</a:p>
          <a:p>
            <a:pPr algn="ctr"/>
            <a:endParaRPr lang="zh-CN" altLang="en-US" dirty="0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B24ACA76-53BE-40F4-997A-35FA6E3D8537}"/>
              </a:ext>
            </a:extLst>
          </p:cNvPr>
          <p:cNvSpPr/>
          <p:nvPr/>
        </p:nvSpPr>
        <p:spPr>
          <a:xfrm>
            <a:off x="6502400" y="980440"/>
            <a:ext cx="4225730" cy="1447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语义分割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精确且高效的分割技术，通过查找属于它的所有像素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来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识别图像中存在的内容以及位置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定位准确，像素级别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分类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，相当于抠图，</a:t>
            </a:r>
            <a:r>
              <a:rPr lang="zh-CN" altLang="en-US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方便矫正以及提高端到端字符识别的准确率。</a:t>
            </a:r>
            <a:endParaRPr lang="zh-CN" altLang="en-US" dirty="0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95894561-092E-4693-B3F5-89805E636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71" y="2456911"/>
            <a:ext cx="4085231" cy="4085231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D2D8BA59-CC77-4792-A9FB-95D87F555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898" y="2462484"/>
            <a:ext cx="4085231" cy="405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2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4qj3hy4w">
      <a:majorFont>
        <a:latin typeface="Microsoft YaHei" panose="020F0302020204030204"/>
        <a:ea typeface="Microsoft YaHei"/>
        <a:cs typeface=""/>
      </a:majorFont>
      <a:minorFont>
        <a:latin typeface="Microsoft YaHei" panose="020F0502020204030204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3619</TotalTime>
  <Words>1287</Words>
  <Application>Microsoft Office PowerPoint</Application>
  <PresentationFormat>宽屏</PresentationFormat>
  <Paragraphs>118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pingfang SC</vt:lpstr>
      <vt:lpstr>等线</vt:lpstr>
      <vt:lpstr>Microsoft YaHei</vt:lpstr>
      <vt:lpstr>Microsoft YaHei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dc:description>http://www.ypppt.com/</dc:description>
  <cp:lastModifiedBy>伟</cp:lastModifiedBy>
  <cp:revision>143</cp:revision>
  <dcterms:created xsi:type="dcterms:W3CDTF">2019-03-07T05:23:18Z</dcterms:created>
  <dcterms:modified xsi:type="dcterms:W3CDTF">2022-01-11T06:16:46Z</dcterms:modified>
</cp:coreProperties>
</file>